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Fraunces Extra Bold" panose="020B0604020202020204" charset="0"/>
      <p:regular r:id="rId13"/>
    </p:embeddedFont>
    <p:embeddedFont>
      <p:font typeface="Nobile" panose="020B0604020202020204" charset="0"/>
      <p:regular r:id="rId14"/>
    </p:embeddedFont>
  </p:embeddedFontLst>
  <p:custShowLst>
    <p:custShow name="Custom Show 1" id="0">
      <p:sldLst>
        <p:sld r:id="rId2"/>
        <p:sld r:id="rId3"/>
        <p:sld r:id="rId4"/>
        <p:sld r:id="rId5"/>
        <p:sld r:id="rId6"/>
        <p:sld r:id="rId7"/>
        <p:sld r:id="rId8"/>
        <p:sld r:id="rId9"/>
        <p:sld r:id="rId10"/>
        <p:sld r:id="rId11"/>
      </p:sldLst>
    </p:custShow>
  </p:custShow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48" d="100"/>
          <a:sy n="48" d="100"/>
        </p:scale>
        <p:origin x="972" y="4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727915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11.xml"/><Relationship Id="rId5" Type="http://schemas.openxmlformats.org/officeDocument/2006/relationships/image" Target="../media/image14.png"/><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164199"/>
            <a:ext cx="7556421" cy="2835116"/>
          </a:xfrm>
          <a:prstGeom prst="rect">
            <a:avLst/>
          </a:prstGeom>
          <a:noFill/>
          <a:ln/>
        </p:spPr>
        <p:txBody>
          <a:bodyPr wrap="square" lIns="0" tIns="0" rIns="0" bIns="0" rtlCol="0" anchor="t"/>
          <a:lstStyle/>
          <a:p>
            <a:pPr marL="0" indent="0" algn="l">
              <a:lnSpc>
                <a:spcPts val="5550"/>
              </a:lnSpc>
              <a:buNone/>
            </a:pPr>
            <a:r>
              <a:rPr lang="en-US" sz="4450" b="1" dirty="0">
                <a:solidFill>
                  <a:srgbClr val="3B4540"/>
                </a:solidFill>
                <a:latin typeface="Fraunces Extra Bold" pitchFamily="34" charset="0"/>
                <a:ea typeface="Fraunces Extra Bold" pitchFamily="34" charset="-122"/>
                <a:cs typeface="Fraunces Extra Bold" pitchFamily="34" charset="-120"/>
              </a:rPr>
              <a:t>Voice-Activated AI Chatbots: The Future of Human-Machine Interaction</a:t>
            </a:r>
            <a:endParaRPr lang="en-US" sz="4450" dirty="0"/>
          </a:p>
        </p:txBody>
      </p:sp>
      <p:sp>
        <p:nvSpPr>
          <p:cNvPr id="4" name="Text 1"/>
          <p:cNvSpPr/>
          <p:nvPr/>
        </p:nvSpPr>
        <p:spPr>
          <a:xfrm>
            <a:off x="6280190" y="5339477"/>
            <a:ext cx="7556421" cy="725805"/>
          </a:xfrm>
          <a:prstGeom prst="rect">
            <a:avLst/>
          </a:prstGeom>
          <a:noFill/>
          <a:ln/>
        </p:spPr>
        <p:txBody>
          <a:bodyPr wrap="square" lIns="0" tIns="0" rIns="0" bIns="0" rtlCol="0" anchor="t"/>
          <a:lstStyle/>
          <a:p>
            <a:pPr marL="0" indent="0" algn="l">
              <a:lnSpc>
                <a:spcPts val="2850"/>
              </a:lnSpc>
              <a:buNone/>
            </a:pPr>
            <a:r>
              <a:rPr lang="en-US" sz="1750" dirty="0">
                <a:solidFill>
                  <a:srgbClr val="405449"/>
                </a:solidFill>
                <a:latin typeface="Nobile" pitchFamily="34" charset="0"/>
                <a:ea typeface="Nobile" pitchFamily="34" charset="-122"/>
                <a:cs typeface="Nobile" pitchFamily="34" charset="-120"/>
              </a:rPr>
              <a:t>Explore how voice-activated AI is transforming digital interactions and setting new standards for convenience and efficiency.</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970597"/>
            <a:ext cx="7556421" cy="2126337"/>
          </a:xfrm>
          <a:prstGeom prst="rect">
            <a:avLst/>
          </a:prstGeom>
          <a:noFill/>
          <a:ln/>
        </p:spPr>
        <p:txBody>
          <a:bodyPr wrap="square" lIns="0" tIns="0" rIns="0" bIns="0" rtlCol="0" anchor="t"/>
          <a:lstStyle/>
          <a:p>
            <a:pPr marL="0" indent="0" algn="l">
              <a:lnSpc>
                <a:spcPts val="5550"/>
              </a:lnSpc>
              <a:buNone/>
            </a:pPr>
            <a:r>
              <a:rPr lang="en-US" sz="4450" b="1" dirty="0">
                <a:solidFill>
                  <a:srgbClr val="3B4540"/>
                </a:solidFill>
                <a:latin typeface="Fraunces Extra Bold" pitchFamily="34" charset="0"/>
                <a:ea typeface="Fraunces Extra Bold" pitchFamily="34" charset="-122"/>
                <a:cs typeface="Fraunces Extra Bold" pitchFamily="34" charset="-120"/>
              </a:rPr>
              <a:t>The Voice-Activated AI Chatbot Revolution Is Here</a:t>
            </a:r>
            <a:endParaRPr lang="en-US" sz="4450" dirty="0"/>
          </a:p>
        </p:txBody>
      </p:sp>
      <p:sp>
        <p:nvSpPr>
          <p:cNvPr id="4" name="Text 1"/>
          <p:cNvSpPr/>
          <p:nvPr/>
        </p:nvSpPr>
        <p:spPr>
          <a:xfrm>
            <a:off x="6620351" y="3692247"/>
            <a:ext cx="7216259" cy="725805"/>
          </a:xfrm>
          <a:prstGeom prst="rect">
            <a:avLst/>
          </a:prstGeom>
          <a:noFill/>
          <a:ln/>
        </p:spPr>
        <p:txBody>
          <a:bodyPr wrap="square" lIns="0" tIns="0" rIns="0" bIns="0" rtlCol="0" anchor="t"/>
          <a:lstStyle/>
          <a:p>
            <a:pPr marL="0" indent="0" algn="l">
              <a:lnSpc>
                <a:spcPts val="2850"/>
              </a:lnSpc>
              <a:buNone/>
            </a:pPr>
            <a:r>
              <a:rPr lang="en-US" sz="1750" dirty="0">
                <a:solidFill>
                  <a:srgbClr val="405449"/>
                </a:solidFill>
                <a:latin typeface="Nobile" pitchFamily="34" charset="0"/>
                <a:ea typeface="Nobile" pitchFamily="34" charset="-122"/>
                <a:cs typeface="Nobile" pitchFamily="34" charset="-120"/>
              </a:rPr>
              <a:t>Voice AI is transforming how businesses engage customers—</a:t>
            </a:r>
            <a:r>
              <a:rPr lang="en-US" sz="1750" dirty="0">
                <a:solidFill>
                  <a:srgbClr val="438951"/>
                </a:solidFill>
                <a:latin typeface="Nobile" pitchFamily="34" charset="0"/>
                <a:ea typeface="Nobile" pitchFamily="34" charset="-122"/>
                <a:cs typeface="Nobile" pitchFamily="34" charset="-120"/>
              </a:rPr>
              <a:t>faster, smarter, and more naturally</a:t>
            </a:r>
            <a:r>
              <a:rPr lang="en-US" sz="1750" dirty="0">
                <a:solidFill>
                  <a:srgbClr val="405449"/>
                </a:solidFill>
                <a:latin typeface="Nobile" pitchFamily="34" charset="0"/>
                <a:ea typeface="Nobile" pitchFamily="34" charset="-122"/>
                <a:cs typeface="Nobile" pitchFamily="34" charset="-120"/>
              </a:rPr>
              <a:t>.</a:t>
            </a:r>
            <a:endParaRPr lang="en-US" sz="1750" dirty="0"/>
          </a:p>
        </p:txBody>
      </p:sp>
      <p:sp>
        <p:nvSpPr>
          <p:cNvPr id="5" name="Shape 2"/>
          <p:cNvSpPr/>
          <p:nvPr/>
        </p:nvSpPr>
        <p:spPr>
          <a:xfrm>
            <a:off x="6280190" y="3437096"/>
            <a:ext cx="30480" cy="1236107"/>
          </a:xfrm>
          <a:prstGeom prst="rect">
            <a:avLst/>
          </a:prstGeom>
          <a:solidFill>
            <a:srgbClr val="438951"/>
          </a:solidFill>
          <a:ln/>
        </p:spPr>
      </p:sp>
      <p:sp>
        <p:nvSpPr>
          <p:cNvPr id="6" name="Text 3"/>
          <p:cNvSpPr/>
          <p:nvPr/>
        </p:nvSpPr>
        <p:spPr>
          <a:xfrm>
            <a:off x="6280190" y="4928354"/>
            <a:ext cx="7556421" cy="1451610"/>
          </a:xfrm>
          <a:prstGeom prst="rect">
            <a:avLst/>
          </a:prstGeom>
          <a:noFill/>
          <a:ln/>
        </p:spPr>
        <p:txBody>
          <a:bodyPr wrap="square" lIns="0" tIns="0" rIns="0" bIns="0" rtlCol="0" anchor="t"/>
          <a:lstStyle/>
          <a:p>
            <a:pPr marL="0" indent="0" algn="l">
              <a:lnSpc>
                <a:spcPts val="2850"/>
              </a:lnSpc>
              <a:buNone/>
            </a:pPr>
            <a:r>
              <a:rPr lang="en-US" sz="1750" dirty="0">
                <a:solidFill>
                  <a:srgbClr val="405449"/>
                </a:solidFill>
                <a:latin typeface="Nobile" pitchFamily="34" charset="0"/>
                <a:ea typeface="Nobile" pitchFamily="34" charset="-122"/>
                <a:cs typeface="Nobile" pitchFamily="34" charset="-120"/>
              </a:rPr>
              <a:t>Now is the opportune moment to harness this powerful technology to elevate your digital strategy and enhance user experience. The tools, market opportunity, and user demand for voice have never been stronger.</a:t>
            </a:r>
            <a:endParaRPr lang="en-US" sz="1750" dirty="0"/>
          </a:p>
        </p:txBody>
      </p:sp>
      <p:pic>
        <p:nvPicPr>
          <p:cNvPr id="7" name="Image 1" descr="preencoded.png">
            <a:hlinkClick r:id="" action="ppaction://noaction"/>
          </p:cNvPr>
          <p:cNvPicPr>
            <a:picLocks noChangeAspect="1"/>
          </p:cNvPicPr>
          <p:nvPr/>
        </p:nvPicPr>
        <p:blipFill>
          <a:blip r:embed="rId4"/>
          <a:stretch>
            <a:fillRect/>
          </a:stretch>
        </p:blipFill>
        <p:spPr>
          <a:xfrm>
            <a:off x="6280190" y="6635115"/>
            <a:ext cx="3566398" cy="623768"/>
          </a:xfrm>
          <a:prstGeom prst="rect">
            <a:avLst/>
          </a:prstGeom>
        </p:spPr>
      </p:pic>
      <p:pic>
        <p:nvPicPr>
          <p:cNvPr id="8" name="Image 2" descr="preencoded.png">
            <a:hlinkClick r:id="" action="ppaction://noaction"/>
          </p:cNvPr>
          <p:cNvPicPr>
            <a:picLocks noChangeAspect="1"/>
          </p:cNvPicPr>
          <p:nvPr/>
        </p:nvPicPr>
        <p:blipFill>
          <a:blip r:embed="rId5"/>
          <a:stretch>
            <a:fillRect/>
          </a:stretch>
        </p:blipFill>
        <p:spPr>
          <a:xfrm>
            <a:off x="9959935" y="6635115"/>
            <a:ext cx="1742956" cy="623768"/>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573054"/>
            <a:ext cx="12134969" cy="708779"/>
          </a:xfrm>
          <a:prstGeom prst="rect">
            <a:avLst/>
          </a:prstGeom>
          <a:noFill/>
          <a:ln/>
        </p:spPr>
        <p:txBody>
          <a:bodyPr wrap="none" lIns="0" tIns="0" rIns="0" bIns="0" rtlCol="0" anchor="t"/>
          <a:lstStyle/>
          <a:p>
            <a:pPr marL="0" indent="0" algn="l">
              <a:lnSpc>
                <a:spcPts val="5550"/>
              </a:lnSpc>
              <a:buNone/>
            </a:pPr>
            <a:r>
              <a:rPr lang="en-US" sz="4450" b="1" dirty="0">
                <a:solidFill>
                  <a:srgbClr val="3B4540"/>
                </a:solidFill>
                <a:latin typeface="Fraunces Extra Bold" pitchFamily="34" charset="0"/>
                <a:ea typeface="Fraunces Extra Bold" pitchFamily="34" charset="-122"/>
                <a:cs typeface="Fraunces Extra Bold" pitchFamily="34" charset="-120"/>
              </a:rPr>
              <a:t>Why Voice? The Rise of Voice-Activated AI</a:t>
            </a:r>
            <a:endParaRPr lang="en-US" sz="4450" dirty="0"/>
          </a:p>
        </p:txBody>
      </p:sp>
      <p:sp>
        <p:nvSpPr>
          <p:cNvPr id="3" name="Shape 1"/>
          <p:cNvSpPr/>
          <p:nvPr/>
        </p:nvSpPr>
        <p:spPr>
          <a:xfrm>
            <a:off x="793790" y="2735461"/>
            <a:ext cx="4196358" cy="2940010"/>
          </a:xfrm>
          <a:prstGeom prst="roundRect">
            <a:avLst>
              <a:gd name="adj" fmla="val 6944"/>
            </a:avLst>
          </a:prstGeom>
          <a:solidFill>
            <a:srgbClr val="E8F3E8"/>
          </a:solidFill>
          <a:ln/>
        </p:spPr>
      </p:sp>
      <p:sp>
        <p:nvSpPr>
          <p:cNvPr id="4" name="Shape 2"/>
          <p:cNvSpPr/>
          <p:nvPr/>
        </p:nvSpPr>
        <p:spPr>
          <a:xfrm>
            <a:off x="1020604" y="2962275"/>
            <a:ext cx="680442" cy="680442"/>
          </a:xfrm>
          <a:prstGeom prst="roundRect">
            <a:avLst>
              <a:gd name="adj" fmla="val 13436980"/>
            </a:avLst>
          </a:prstGeom>
          <a:solidFill>
            <a:srgbClr val="438951"/>
          </a:solidFill>
          <a:ln/>
        </p:spPr>
      </p:sp>
      <p:pic>
        <p:nvPicPr>
          <p:cNvPr id="5" name="Image 0" descr="preencoded.png"/>
          <p:cNvPicPr>
            <a:picLocks noChangeAspect="1"/>
          </p:cNvPicPr>
          <p:nvPr/>
        </p:nvPicPr>
        <p:blipFill>
          <a:blip r:embed="rId3"/>
          <a:stretch>
            <a:fillRect/>
          </a:stretch>
        </p:blipFill>
        <p:spPr>
          <a:xfrm>
            <a:off x="1207770" y="3111103"/>
            <a:ext cx="306110" cy="382667"/>
          </a:xfrm>
          <a:prstGeom prst="rect">
            <a:avLst/>
          </a:prstGeom>
        </p:spPr>
      </p:pic>
      <p:sp>
        <p:nvSpPr>
          <p:cNvPr id="6" name="Text 3"/>
          <p:cNvSpPr/>
          <p:nvPr/>
        </p:nvSpPr>
        <p:spPr>
          <a:xfrm>
            <a:off x="1020604" y="3869531"/>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Explosive Growth</a:t>
            </a:r>
            <a:endParaRPr lang="en-US" sz="2200" dirty="0"/>
          </a:p>
        </p:txBody>
      </p:sp>
      <p:sp>
        <p:nvSpPr>
          <p:cNvPr id="7" name="Text 4"/>
          <p:cNvSpPr/>
          <p:nvPr/>
        </p:nvSpPr>
        <p:spPr>
          <a:xfrm>
            <a:off x="1020604" y="4359950"/>
            <a:ext cx="3742730" cy="1088708"/>
          </a:xfrm>
          <a:prstGeom prst="rect">
            <a:avLst/>
          </a:prstGeom>
          <a:noFill/>
          <a:ln/>
        </p:spPr>
        <p:txBody>
          <a:bodyPr wrap="square" lIns="0" tIns="0" rIns="0" bIns="0" rtlCol="0" anchor="t"/>
          <a:lstStyle/>
          <a:p>
            <a:pPr marL="0" indent="0" algn="l">
              <a:lnSpc>
                <a:spcPts val="2850"/>
              </a:lnSpc>
              <a:buNone/>
            </a:pPr>
            <a:r>
              <a:rPr lang="en-US" sz="1750" dirty="0">
                <a:solidFill>
                  <a:srgbClr val="405449"/>
                </a:solidFill>
                <a:latin typeface="Nobile" pitchFamily="34" charset="0"/>
                <a:ea typeface="Nobile" pitchFamily="34" charset="-122"/>
                <a:cs typeface="Nobile" pitchFamily="34" charset="-120"/>
              </a:rPr>
              <a:t>Over </a:t>
            </a:r>
            <a:r>
              <a:rPr lang="en-US" sz="1750" dirty="0">
                <a:solidFill>
                  <a:srgbClr val="438951"/>
                </a:solidFill>
                <a:latin typeface="Nobile" pitchFamily="34" charset="0"/>
                <a:ea typeface="Nobile" pitchFamily="34" charset="-122"/>
                <a:cs typeface="Nobile" pitchFamily="34" charset="-120"/>
              </a:rPr>
              <a:t>4.2 billion</a:t>
            </a:r>
            <a:r>
              <a:rPr lang="en-US" sz="1750" dirty="0">
                <a:solidFill>
                  <a:srgbClr val="405449"/>
                </a:solidFill>
                <a:latin typeface="Nobile" pitchFamily="34" charset="0"/>
                <a:ea typeface="Nobile" pitchFamily="34" charset="-122"/>
                <a:cs typeface="Nobile" pitchFamily="34" charset="-120"/>
              </a:rPr>
              <a:t> digital voice assistants active globally in 2023, projected to double by 2024.</a:t>
            </a:r>
            <a:endParaRPr lang="en-US" sz="1750" dirty="0"/>
          </a:p>
        </p:txBody>
      </p:sp>
      <p:sp>
        <p:nvSpPr>
          <p:cNvPr id="8" name="Shape 5"/>
          <p:cNvSpPr/>
          <p:nvPr/>
        </p:nvSpPr>
        <p:spPr>
          <a:xfrm>
            <a:off x="5216962" y="2735461"/>
            <a:ext cx="4196358" cy="2940010"/>
          </a:xfrm>
          <a:prstGeom prst="roundRect">
            <a:avLst>
              <a:gd name="adj" fmla="val 6944"/>
            </a:avLst>
          </a:prstGeom>
          <a:solidFill>
            <a:srgbClr val="E8F3E8"/>
          </a:solidFill>
          <a:ln/>
        </p:spPr>
      </p:sp>
      <p:sp>
        <p:nvSpPr>
          <p:cNvPr id="9" name="Shape 6"/>
          <p:cNvSpPr/>
          <p:nvPr/>
        </p:nvSpPr>
        <p:spPr>
          <a:xfrm>
            <a:off x="5443776" y="2962275"/>
            <a:ext cx="680442" cy="680442"/>
          </a:xfrm>
          <a:prstGeom prst="roundRect">
            <a:avLst>
              <a:gd name="adj" fmla="val 13436980"/>
            </a:avLst>
          </a:prstGeom>
          <a:solidFill>
            <a:srgbClr val="438951"/>
          </a:solidFill>
          <a:ln/>
        </p:spPr>
      </p:sp>
      <p:pic>
        <p:nvPicPr>
          <p:cNvPr id="10" name="Image 1" descr="preencoded.png"/>
          <p:cNvPicPr>
            <a:picLocks noChangeAspect="1"/>
          </p:cNvPicPr>
          <p:nvPr/>
        </p:nvPicPr>
        <p:blipFill>
          <a:blip r:embed="rId4"/>
          <a:stretch>
            <a:fillRect/>
          </a:stretch>
        </p:blipFill>
        <p:spPr>
          <a:xfrm>
            <a:off x="5630942" y="3111103"/>
            <a:ext cx="306110" cy="382667"/>
          </a:xfrm>
          <a:prstGeom prst="rect">
            <a:avLst/>
          </a:prstGeom>
        </p:spPr>
      </p:pic>
      <p:sp>
        <p:nvSpPr>
          <p:cNvPr id="11" name="Text 7"/>
          <p:cNvSpPr/>
          <p:nvPr/>
        </p:nvSpPr>
        <p:spPr>
          <a:xfrm>
            <a:off x="5443776" y="3869531"/>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User Preference</a:t>
            </a:r>
            <a:endParaRPr lang="en-US" sz="2200" dirty="0"/>
          </a:p>
        </p:txBody>
      </p:sp>
      <p:sp>
        <p:nvSpPr>
          <p:cNvPr id="12" name="Text 8"/>
          <p:cNvSpPr/>
          <p:nvPr/>
        </p:nvSpPr>
        <p:spPr>
          <a:xfrm>
            <a:off x="5443776" y="4359950"/>
            <a:ext cx="3742730" cy="1088708"/>
          </a:xfrm>
          <a:prstGeom prst="rect">
            <a:avLst/>
          </a:prstGeom>
          <a:noFill/>
          <a:ln/>
        </p:spPr>
        <p:txBody>
          <a:bodyPr wrap="square" lIns="0" tIns="0" rIns="0" bIns="0" rtlCol="0" anchor="t"/>
          <a:lstStyle/>
          <a:p>
            <a:pPr marL="0" indent="0" algn="l">
              <a:lnSpc>
                <a:spcPts val="2850"/>
              </a:lnSpc>
              <a:buNone/>
            </a:pPr>
            <a:r>
              <a:rPr lang="en-US" sz="1750" dirty="0">
                <a:solidFill>
                  <a:srgbClr val="438951"/>
                </a:solidFill>
                <a:latin typeface="Nobile" pitchFamily="34" charset="0"/>
                <a:ea typeface="Nobile" pitchFamily="34" charset="-122"/>
                <a:cs typeface="Nobile" pitchFamily="34" charset="-120"/>
              </a:rPr>
              <a:t>71%</a:t>
            </a:r>
            <a:r>
              <a:rPr lang="en-US" sz="1750" dirty="0">
                <a:solidFill>
                  <a:srgbClr val="405449"/>
                </a:solidFill>
                <a:latin typeface="Nobile" pitchFamily="34" charset="0"/>
                <a:ea typeface="Nobile" pitchFamily="34" charset="-122"/>
                <a:cs typeface="Nobile" pitchFamily="34" charset="-120"/>
              </a:rPr>
              <a:t> of users prefer voice assistants over typing for quick searches and tasks.</a:t>
            </a:r>
            <a:endParaRPr lang="en-US" sz="1750" dirty="0"/>
          </a:p>
        </p:txBody>
      </p:sp>
      <p:sp>
        <p:nvSpPr>
          <p:cNvPr id="13" name="Shape 9"/>
          <p:cNvSpPr/>
          <p:nvPr/>
        </p:nvSpPr>
        <p:spPr>
          <a:xfrm>
            <a:off x="9640133" y="2735461"/>
            <a:ext cx="4196358" cy="2940010"/>
          </a:xfrm>
          <a:prstGeom prst="roundRect">
            <a:avLst>
              <a:gd name="adj" fmla="val 6944"/>
            </a:avLst>
          </a:prstGeom>
          <a:solidFill>
            <a:srgbClr val="E8F3E8"/>
          </a:solidFill>
          <a:ln/>
        </p:spPr>
      </p:sp>
      <p:sp>
        <p:nvSpPr>
          <p:cNvPr id="14" name="Shape 10"/>
          <p:cNvSpPr/>
          <p:nvPr/>
        </p:nvSpPr>
        <p:spPr>
          <a:xfrm>
            <a:off x="9866948" y="2962275"/>
            <a:ext cx="680442" cy="680442"/>
          </a:xfrm>
          <a:prstGeom prst="roundRect">
            <a:avLst>
              <a:gd name="adj" fmla="val 13436980"/>
            </a:avLst>
          </a:prstGeom>
          <a:solidFill>
            <a:srgbClr val="438951"/>
          </a:solidFill>
          <a:ln/>
        </p:spPr>
      </p:sp>
      <p:pic>
        <p:nvPicPr>
          <p:cNvPr id="15" name="Image 2" descr="preencoded.png"/>
          <p:cNvPicPr>
            <a:picLocks noChangeAspect="1"/>
          </p:cNvPicPr>
          <p:nvPr/>
        </p:nvPicPr>
        <p:blipFill>
          <a:blip r:embed="rId5"/>
          <a:stretch>
            <a:fillRect/>
          </a:stretch>
        </p:blipFill>
        <p:spPr>
          <a:xfrm>
            <a:off x="10054114" y="3111103"/>
            <a:ext cx="306110" cy="382667"/>
          </a:xfrm>
          <a:prstGeom prst="rect">
            <a:avLst/>
          </a:prstGeom>
        </p:spPr>
      </p:pic>
      <p:sp>
        <p:nvSpPr>
          <p:cNvPr id="16" name="Text 11"/>
          <p:cNvSpPr/>
          <p:nvPr/>
        </p:nvSpPr>
        <p:spPr>
          <a:xfrm>
            <a:off x="9866948" y="3869531"/>
            <a:ext cx="3679507" cy="354330"/>
          </a:xfrm>
          <a:prstGeom prst="rect">
            <a:avLst/>
          </a:prstGeom>
          <a:noFill/>
          <a:ln/>
        </p:spPr>
        <p:txBody>
          <a:bodyPr wrap="none" lIns="0" tIns="0" rIns="0" bIns="0" rtlCol="0" anchor="t"/>
          <a:lstStyle/>
          <a:p>
            <a:pPr marL="0" indent="0" algn="l">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A Necessity, Not a Novelty</a:t>
            </a:r>
            <a:endParaRPr lang="en-US" sz="2200" dirty="0"/>
          </a:p>
        </p:txBody>
      </p:sp>
      <p:sp>
        <p:nvSpPr>
          <p:cNvPr id="17" name="Text 12"/>
          <p:cNvSpPr/>
          <p:nvPr/>
        </p:nvSpPr>
        <p:spPr>
          <a:xfrm>
            <a:off x="9866948" y="4359950"/>
            <a:ext cx="3742730" cy="1088708"/>
          </a:xfrm>
          <a:prstGeom prst="rect">
            <a:avLst/>
          </a:prstGeom>
          <a:noFill/>
          <a:ln/>
        </p:spPr>
        <p:txBody>
          <a:bodyPr wrap="square" lIns="0" tIns="0" rIns="0" bIns="0" rtlCol="0" anchor="t"/>
          <a:lstStyle/>
          <a:p>
            <a:pPr marL="0" indent="0" algn="l">
              <a:lnSpc>
                <a:spcPts val="2850"/>
              </a:lnSpc>
              <a:buNone/>
            </a:pPr>
            <a:r>
              <a:rPr lang="en-US" sz="1750" dirty="0">
                <a:solidFill>
                  <a:srgbClr val="405449"/>
                </a:solidFill>
                <a:latin typeface="Nobile" pitchFamily="34" charset="0"/>
                <a:ea typeface="Nobile" pitchFamily="34" charset="-122"/>
                <a:cs typeface="Nobile" pitchFamily="34" charset="-120"/>
              </a:rPr>
              <a:t>Voice-first interaction is rapidly becoming essential for seamless user experiences.</a:t>
            </a:r>
            <a:endParaRPr lang="en-US" sz="1750" dirty="0"/>
          </a:p>
        </p:txBody>
      </p:sp>
      <p:sp>
        <p:nvSpPr>
          <p:cNvPr id="18" name="Text 13"/>
          <p:cNvSpPr/>
          <p:nvPr/>
        </p:nvSpPr>
        <p:spPr>
          <a:xfrm>
            <a:off x="793790" y="5930622"/>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405449"/>
                </a:solidFill>
                <a:latin typeface="Nobile" pitchFamily="34" charset="0"/>
                <a:ea typeface="Nobile" pitchFamily="34" charset="-122"/>
                <a:cs typeface="Nobile" pitchFamily="34" charset="-120"/>
              </a:rPr>
              <a:t>The demand for intuitive, hands-free interaction is reshaping how we engage with technology, making voice AI a critical component of modern digital strategies.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21638" y="566976"/>
            <a:ext cx="9939695" cy="644366"/>
          </a:xfrm>
          <a:prstGeom prst="rect">
            <a:avLst/>
          </a:prstGeom>
          <a:noFill/>
          <a:ln/>
        </p:spPr>
        <p:txBody>
          <a:bodyPr wrap="none" lIns="0" tIns="0" rIns="0" bIns="0" rtlCol="0" anchor="t"/>
          <a:lstStyle/>
          <a:p>
            <a:pPr marL="0" indent="0" algn="l">
              <a:lnSpc>
                <a:spcPts val="5050"/>
              </a:lnSpc>
              <a:buNone/>
            </a:pPr>
            <a:r>
              <a:rPr lang="en-US" sz="4050" b="1" dirty="0">
                <a:solidFill>
                  <a:srgbClr val="3B4540"/>
                </a:solidFill>
                <a:latin typeface="Fraunces Extra Bold" pitchFamily="34" charset="0"/>
                <a:ea typeface="Fraunces Extra Bold" pitchFamily="34" charset="-122"/>
                <a:cs typeface="Fraunces Extra Bold" pitchFamily="34" charset="-120"/>
              </a:rPr>
              <a:t>What Is a Voice-Activated AI Chatbot?</a:t>
            </a:r>
            <a:endParaRPr lang="en-US" sz="4050" dirty="0"/>
          </a:p>
        </p:txBody>
      </p:sp>
      <p:sp>
        <p:nvSpPr>
          <p:cNvPr id="3" name="Text 1"/>
          <p:cNvSpPr/>
          <p:nvPr/>
        </p:nvSpPr>
        <p:spPr>
          <a:xfrm>
            <a:off x="721638" y="1706047"/>
            <a:ext cx="6342102" cy="989767"/>
          </a:xfrm>
          <a:prstGeom prst="rect">
            <a:avLst/>
          </a:prstGeom>
          <a:noFill/>
          <a:ln/>
        </p:spPr>
        <p:txBody>
          <a:bodyPr wrap="square" lIns="0" tIns="0" rIns="0" bIns="0" rtlCol="0" anchor="t"/>
          <a:lstStyle/>
          <a:p>
            <a:pPr marL="0" indent="0" algn="l">
              <a:lnSpc>
                <a:spcPts val="2550"/>
              </a:lnSpc>
              <a:buNone/>
            </a:pPr>
            <a:r>
              <a:rPr lang="en-US" sz="1600" dirty="0">
                <a:solidFill>
                  <a:srgbClr val="405449"/>
                </a:solidFill>
                <a:latin typeface="Nobile" pitchFamily="34" charset="0"/>
                <a:ea typeface="Nobile" pitchFamily="34" charset="-122"/>
                <a:cs typeface="Nobile" pitchFamily="34" charset="-120"/>
              </a:rPr>
              <a:t>A voice-activated AI chatbot is an advanced conversational agent that combines cutting-edge technologies to enable natural, spoken interactions.</a:t>
            </a:r>
            <a:endParaRPr lang="en-US" sz="1600" dirty="0"/>
          </a:p>
        </p:txBody>
      </p:sp>
      <p:sp>
        <p:nvSpPr>
          <p:cNvPr id="4" name="Text 2"/>
          <p:cNvSpPr/>
          <p:nvPr/>
        </p:nvSpPr>
        <p:spPr>
          <a:xfrm>
            <a:off x="721638" y="2881313"/>
            <a:ext cx="6342102" cy="659844"/>
          </a:xfrm>
          <a:prstGeom prst="rect">
            <a:avLst/>
          </a:prstGeom>
          <a:noFill/>
          <a:ln/>
        </p:spPr>
        <p:txBody>
          <a:bodyPr wrap="square" lIns="0" tIns="0" rIns="0" bIns="0" rtlCol="0" anchor="t"/>
          <a:lstStyle/>
          <a:p>
            <a:pPr marL="342900" indent="-342900" algn="l">
              <a:lnSpc>
                <a:spcPts val="2550"/>
              </a:lnSpc>
              <a:buSzPct val="100000"/>
              <a:buChar char="•"/>
            </a:pPr>
            <a:r>
              <a:rPr lang="en-US" sz="1600" dirty="0">
                <a:solidFill>
                  <a:srgbClr val="405449"/>
                </a:solidFill>
                <a:latin typeface="Nobile" pitchFamily="34" charset="0"/>
                <a:ea typeface="Nobile" pitchFamily="34" charset="-122"/>
                <a:cs typeface="Nobile" pitchFamily="34" charset="-120"/>
              </a:rPr>
              <a:t>Understands spoken language through </a:t>
            </a:r>
            <a:r>
              <a:rPr lang="en-US" sz="1600" b="1" dirty="0">
                <a:solidFill>
                  <a:srgbClr val="405449"/>
                </a:solidFill>
                <a:latin typeface="Nobile" pitchFamily="34" charset="0"/>
                <a:ea typeface="Nobile" pitchFamily="34" charset="-122"/>
                <a:cs typeface="Nobile" pitchFamily="34" charset="-120"/>
              </a:rPr>
              <a:t>Automatic Speech Recognition (ASR)</a:t>
            </a:r>
            <a:r>
              <a:rPr lang="en-US" sz="1600" dirty="0">
                <a:solidFill>
                  <a:srgbClr val="405449"/>
                </a:solidFill>
                <a:latin typeface="Nobile" pitchFamily="34" charset="0"/>
                <a:ea typeface="Nobile" pitchFamily="34" charset="-122"/>
                <a:cs typeface="Nobile" pitchFamily="34" charset="-120"/>
              </a:rPr>
              <a:t>.</a:t>
            </a:r>
            <a:endParaRPr lang="en-US" sz="1600" dirty="0"/>
          </a:p>
        </p:txBody>
      </p:sp>
      <p:sp>
        <p:nvSpPr>
          <p:cNvPr id="5" name="Text 3"/>
          <p:cNvSpPr/>
          <p:nvPr/>
        </p:nvSpPr>
        <p:spPr>
          <a:xfrm>
            <a:off x="721638" y="3613309"/>
            <a:ext cx="6342102" cy="659844"/>
          </a:xfrm>
          <a:prstGeom prst="rect">
            <a:avLst/>
          </a:prstGeom>
          <a:noFill/>
          <a:ln/>
        </p:spPr>
        <p:txBody>
          <a:bodyPr wrap="square" lIns="0" tIns="0" rIns="0" bIns="0" rtlCol="0" anchor="t"/>
          <a:lstStyle/>
          <a:p>
            <a:pPr marL="342900" indent="-342900" algn="l">
              <a:lnSpc>
                <a:spcPts val="2550"/>
              </a:lnSpc>
              <a:buSzPct val="100000"/>
              <a:buChar char="•"/>
            </a:pPr>
            <a:r>
              <a:rPr lang="en-US" sz="1600" dirty="0">
                <a:solidFill>
                  <a:srgbClr val="405449"/>
                </a:solidFill>
                <a:latin typeface="Nobile" pitchFamily="34" charset="0"/>
                <a:ea typeface="Nobile" pitchFamily="34" charset="-122"/>
                <a:cs typeface="Nobile" pitchFamily="34" charset="-120"/>
              </a:rPr>
              <a:t>Interprets user intent and context using </a:t>
            </a:r>
            <a:r>
              <a:rPr lang="en-US" sz="1600" b="1" dirty="0">
                <a:solidFill>
                  <a:srgbClr val="405449"/>
                </a:solidFill>
                <a:latin typeface="Nobile" pitchFamily="34" charset="0"/>
                <a:ea typeface="Nobile" pitchFamily="34" charset="-122"/>
                <a:cs typeface="Nobile" pitchFamily="34" charset="-120"/>
              </a:rPr>
              <a:t>Natural Language Processing (NLP)</a:t>
            </a:r>
            <a:r>
              <a:rPr lang="en-US" sz="1600" dirty="0">
                <a:solidFill>
                  <a:srgbClr val="405449"/>
                </a:solidFill>
                <a:latin typeface="Nobile" pitchFamily="34" charset="0"/>
                <a:ea typeface="Nobile" pitchFamily="34" charset="-122"/>
                <a:cs typeface="Nobile" pitchFamily="34" charset="-120"/>
              </a:rPr>
              <a:t>.</a:t>
            </a:r>
            <a:endParaRPr lang="en-US" sz="1600" dirty="0"/>
          </a:p>
        </p:txBody>
      </p:sp>
      <p:sp>
        <p:nvSpPr>
          <p:cNvPr id="6" name="Text 4"/>
          <p:cNvSpPr/>
          <p:nvPr/>
        </p:nvSpPr>
        <p:spPr>
          <a:xfrm>
            <a:off x="721638" y="4345305"/>
            <a:ext cx="6342102" cy="659844"/>
          </a:xfrm>
          <a:prstGeom prst="rect">
            <a:avLst/>
          </a:prstGeom>
          <a:noFill/>
          <a:ln/>
        </p:spPr>
        <p:txBody>
          <a:bodyPr wrap="square" lIns="0" tIns="0" rIns="0" bIns="0" rtlCol="0" anchor="t"/>
          <a:lstStyle/>
          <a:p>
            <a:pPr marL="342900" indent="-342900" algn="l">
              <a:lnSpc>
                <a:spcPts val="2550"/>
              </a:lnSpc>
              <a:buSzPct val="100000"/>
              <a:buChar char="•"/>
            </a:pPr>
            <a:r>
              <a:rPr lang="en-US" sz="1600" dirty="0">
                <a:solidFill>
                  <a:srgbClr val="405449"/>
                </a:solidFill>
                <a:latin typeface="Nobile" pitchFamily="34" charset="0"/>
                <a:ea typeface="Nobile" pitchFamily="34" charset="-122"/>
                <a:cs typeface="Nobile" pitchFamily="34" charset="-120"/>
              </a:rPr>
              <a:t>Responds naturally and in real-time with </a:t>
            </a:r>
            <a:r>
              <a:rPr lang="en-US" sz="1600" b="1" dirty="0">
                <a:solidFill>
                  <a:srgbClr val="405449"/>
                </a:solidFill>
                <a:latin typeface="Nobile" pitchFamily="34" charset="0"/>
                <a:ea typeface="Nobile" pitchFamily="34" charset="-122"/>
                <a:cs typeface="Nobile" pitchFamily="34" charset="-120"/>
              </a:rPr>
              <a:t>Text-to-Speech (TTS)</a:t>
            </a:r>
            <a:r>
              <a:rPr lang="en-US" sz="1600" dirty="0">
                <a:solidFill>
                  <a:srgbClr val="405449"/>
                </a:solidFill>
                <a:latin typeface="Nobile" pitchFamily="34" charset="0"/>
                <a:ea typeface="Nobile" pitchFamily="34" charset="-122"/>
                <a:cs typeface="Nobile" pitchFamily="34" charset="-120"/>
              </a:rPr>
              <a:t> capabilities.</a:t>
            </a:r>
            <a:endParaRPr lang="en-US" sz="1600" dirty="0"/>
          </a:p>
        </p:txBody>
      </p:sp>
      <p:sp>
        <p:nvSpPr>
          <p:cNvPr id="7" name="Text 5"/>
          <p:cNvSpPr/>
          <p:nvPr/>
        </p:nvSpPr>
        <p:spPr>
          <a:xfrm>
            <a:off x="721638" y="5190649"/>
            <a:ext cx="6342102" cy="659844"/>
          </a:xfrm>
          <a:prstGeom prst="rect">
            <a:avLst/>
          </a:prstGeom>
          <a:noFill/>
          <a:ln/>
        </p:spPr>
        <p:txBody>
          <a:bodyPr wrap="square" lIns="0" tIns="0" rIns="0" bIns="0" rtlCol="0" anchor="t"/>
          <a:lstStyle/>
          <a:p>
            <a:pPr marL="0" indent="0" algn="l">
              <a:lnSpc>
                <a:spcPts val="2550"/>
              </a:lnSpc>
              <a:buNone/>
            </a:pPr>
            <a:r>
              <a:rPr lang="en-US" sz="1600" dirty="0">
                <a:solidFill>
                  <a:srgbClr val="405449"/>
                </a:solidFill>
                <a:latin typeface="Nobile" pitchFamily="34" charset="0"/>
                <a:ea typeface="Nobile" pitchFamily="34" charset="-122"/>
                <a:cs typeface="Nobile" pitchFamily="34" charset="-120"/>
              </a:rPr>
              <a:t>This allows for hands-free, dynamic user experiences that go far beyond traditional text-based chatbots.</a:t>
            </a:r>
            <a:endParaRPr lang="en-US" sz="1600" dirty="0"/>
          </a:p>
        </p:txBody>
      </p:sp>
      <p:pic>
        <p:nvPicPr>
          <p:cNvPr id="8" name="Image 0" descr="preencoded.png"/>
          <p:cNvPicPr>
            <a:picLocks noChangeAspect="1"/>
          </p:cNvPicPr>
          <p:nvPr/>
        </p:nvPicPr>
        <p:blipFill>
          <a:blip r:embed="rId3"/>
          <a:stretch>
            <a:fillRect/>
          </a:stretch>
        </p:blipFill>
        <p:spPr>
          <a:xfrm>
            <a:off x="7574280" y="1752481"/>
            <a:ext cx="6342102" cy="6342102"/>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66882" y="943213"/>
            <a:ext cx="12599908" cy="684728"/>
          </a:xfrm>
          <a:prstGeom prst="rect">
            <a:avLst/>
          </a:prstGeom>
          <a:noFill/>
          <a:ln/>
        </p:spPr>
        <p:txBody>
          <a:bodyPr wrap="none" lIns="0" tIns="0" rIns="0" bIns="0" rtlCol="0" anchor="t"/>
          <a:lstStyle/>
          <a:p>
            <a:pPr marL="0" indent="0" algn="l">
              <a:lnSpc>
                <a:spcPts val="5350"/>
              </a:lnSpc>
              <a:buNone/>
            </a:pPr>
            <a:r>
              <a:rPr lang="en-US" sz="4300" b="1" dirty="0">
                <a:solidFill>
                  <a:srgbClr val="3B4540"/>
                </a:solidFill>
                <a:latin typeface="Fraunces Extra Bold" pitchFamily="34" charset="0"/>
                <a:ea typeface="Fraunces Extra Bold" pitchFamily="34" charset="-122"/>
                <a:cs typeface="Fraunces Extra Bold" pitchFamily="34" charset="-120"/>
              </a:rPr>
              <a:t>How Voice Chatbots Work: Core Technologies</a:t>
            </a:r>
            <a:endParaRPr lang="en-US" sz="4300" dirty="0"/>
          </a:p>
        </p:txBody>
      </p:sp>
      <p:sp>
        <p:nvSpPr>
          <p:cNvPr id="3" name="Text 1"/>
          <p:cNvSpPr/>
          <p:nvPr/>
        </p:nvSpPr>
        <p:spPr>
          <a:xfrm>
            <a:off x="766882" y="2066092"/>
            <a:ext cx="219075" cy="273844"/>
          </a:xfrm>
          <a:prstGeom prst="rect">
            <a:avLst/>
          </a:prstGeom>
          <a:noFill/>
          <a:ln/>
        </p:spPr>
        <p:txBody>
          <a:bodyPr wrap="none" lIns="0" tIns="0" rIns="0" bIns="0" rtlCol="0" anchor="t"/>
          <a:lstStyle/>
          <a:p>
            <a:pPr marL="0" indent="0" algn="l">
              <a:lnSpc>
                <a:spcPts val="2750"/>
              </a:lnSpc>
              <a:buNone/>
            </a:pPr>
            <a:r>
              <a:rPr lang="en-US" sz="1700" dirty="0">
                <a:solidFill>
                  <a:srgbClr val="405449"/>
                </a:solidFill>
                <a:latin typeface="Fraunces Light" pitchFamily="34" charset="0"/>
                <a:ea typeface="Fraunces Light" pitchFamily="34" charset="-122"/>
                <a:cs typeface="Fraunces Light" pitchFamily="34" charset="-120"/>
              </a:rPr>
              <a:t>01</a:t>
            </a:r>
            <a:endParaRPr lang="en-US" sz="1700" dirty="0"/>
          </a:p>
        </p:txBody>
      </p:sp>
      <p:sp>
        <p:nvSpPr>
          <p:cNvPr id="4" name="Shape 2"/>
          <p:cNvSpPr/>
          <p:nvPr/>
        </p:nvSpPr>
        <p:spPr>
          <a:xfrm>
            <a:off x="766882" y="2408039"/>
            <a:ext cx="6438781" cy="30480"/>
          </a:xfrm>
          <a:prstGeom prst="rect">
            <a:avLst/>
          </a:prstGeom>
          <a:solidFill>
            <a:srgbClr val="438951"/>
          </a:solidFill>
          <a:ln/>
        </p:spPr>
      </p:sp>
      <p:sp>
        <p:nvSpPr>
          <p:cNvPr id="5" name="Text 3"/>
          <p:cNvSpPr/>
          <p:nvPr/>
        </p:nvSpPr>
        <p:spPr>
          <a:xfrm>
            <a:off x="766882" y="2578537"/>
            <a:ext cx="2881313" cy="342305"/>
          </a:xfrm>
          <a:prstGeom prst="rect">
            <a:avLst/>
          </a:prstGeom>
          <a:noFill/>
          <a:ln/>
        </p:spPr>
        <p:txBody>
          <a:bodyPr wrap="none" lIns="0" tIns="0" rIns="0" bIns="0" rtlCol="0" anchor="t"/>
          <a:lstStyle/>
          <a:p>
            <a:pPr marL="0" indent="0" algn="l">
              <a:lnSpc>
                <a:spcPts val="2650"/>
              </a:lnSpc>
              <a:buNone/>
            </a:pPr>
            <a:r>
              <a:rPr lang="en-US" sz="2150" b="1" dirty="0">
                <a:solidFill>
                  <a:srgbClr val="405449"/>
                </a:solidFill>
                <a:latin typeface="Fraunces Extra Bold" pitchFamily="34" charset="0"/>
                <a:ea typeface="Fraunces Extra Bold" pitchFamily="34" charset="-122"/>
                <a:cs typeface="Fraunces Extra Bold" pitchFamily="34" charset="-120"/>
              </a:rPr>
              <a:t>Speech to Text (ASR)</a:t>
            </a:r>
            <a:endParaRPr lang="en-US" sz="2150" dirty="0"/>
          </a:p>
        </p:txBody>
      </p:sp>
      <p:sp>
        <p:nvSpPr>
          <p:cNvPr id="6" name="Text 4"/>
          <p:cNvSpPr/>
          <p:nvPr/>
        </p:nvSpPr>
        <p:spPr>
          <a:xfrm>
            <a:off x="766882" y="3052286"/>
            <a:ext cx="6438781" cy="1303498"/>
          </a:xfrm>
          <a:prstGeom prst="rect">
            <a:avLst/>
          </a:prstGeom>
          <a:noFill/>
          <a:ln/>
        </p:spPr>
        <p:txBody>
          <a:bodyPr wrap="square" lIns="0" tIns="0" rIns="0" bIns="0" rtlCol="0" anchor="t"/>
          <a:lstStyle/>
          <a:p>
            <a:pPr>
              <a:lnSpc>
                <a:spcPts val="2750"/>
              </a:lnSpc>
            </a:pPr>
            <a:r>
              <a:rPr lang="en-US" dirty="0"/>
              <a:t>speech-to-text implementation with a modern, user-friendly interface. This solution will use the Web Speech API for speech recognition.</a:t>
            </a:r>
            <a:endParaRPr lang="en-US" sz="1700" dirty="0"/>
          </a:p>
        </p:txBody>
      </p:sp>
      <p:sp>
        <p:nvSpPr>
          <p:cNvPr id="7" name="Text 5"/>
          <p:cNvSpPr/>
          <p:nvPr/>
        </p:nvSpPr>
        <p:spPr>
          <a:xfrm>
            <a:off x="7424737" y="2066092"/>
            <a:ext cx="219075" cy="273844"/>
          </a:xfrm>
          <a:prstGeom prst="rect">
            <a:avLst/>
          </a:prstGeom>
          <a:noFill/>
          <a:ln/>
        </p:spPr>
        <p:txBody>
          <a:bodyPr wrap="none" lIns="0" tIns="0" rIns="0" bIns="0" rtlCol="0" anchor="t"/>
          <a:lstStyle/>
          <a:p>
            <a:pPr marL="0" indent="0" algn="l">
              <a:lnSpc>
                <a:spcPts val="2750"/>
              </a:lnSpc>
              <a:buNone/>
            </a:pPr>
            <a:r>
              <a:rPr lang="en-US" sz="1700" dirty="0">
                <a:solidFill>
                  <a:srgbClr val="405449"/>
                </a:solidFill>
                <a:latin typeface="Fraunces Light" pitchFamily="34" charset="0"/>
                <a:ea typeface="Fraunces Light" pitchFamily="34" charset="-122"/>
                <a:cs typeface="Fraunces Light" pitchFamily="34" charset="-120"/>
              </a:rPr>
              <a:t>02</a:t>
            </a:r>
            <a:endParaRPr lang="en-US" sz="1700" dirty="0"/>
          </a:p>
        </p:txBody>
      </p:sp>
      <p:sp>
        <p:nvSpPr>
          <p:cNvPr id="8" name="Shape 6"/>
          <p:cNvSpPr/>
          <p:nvPr/>
        </p:nvSpPr>
        <p:spPr>
          <a:xfrm>
            <a:off x="7424737" y="2408039"/>
            <a:ext cx="6438781" cy="30480"/>
          </a:xfrm>
          <a:prstGeom prst="rect">
            <a:avLst/>
          </a:prstGeom>
          <a:solidFill>
            <a:srgbClr val="438951"/>
          </a:solidFill>
          <a:ln/>
        </p:spPr>
      </p:sp>
      <p:sp>
        <p:nvSpPr>
          <p:cNvPr id="9" name="Text 7"/>
          <p:cNvSpPr/>
          <p:nvPr/>
        </p:nvSpPr>
        <p:spPr>
          <a:xfrm>
            <a:off x="7424737" y="2578537"/>
            <a:ext cx="3277910" cy="342305"/>
          </a:xfrm>
          <a:prstGeom prst="rect">
            <a:avLst/>
          </a:prstGeom>
          <a:noFill/>
          <a:ln/>
        </p:spPr>
        <p:txBody>
          <a:bodyPr wrap="none" lIns="0" tIns="0" rIns="0" bIns="0" rtlCol="0" anchor="t"/>
          <a:lstStyle/>
          <a:p>
            <a:pPr marL="0" indent="0" algn="l">
              <a:lnSpc>
                <a:spcPts val="2650"/>
              </a:lnSpc>
              <a:buNone/>
            </a:pPr>
            <a:r>
              <a:rPr lang="en-US" sz="2150" b="1" dirty="0">
                <a:solidFill>
                  <a:srgbClr val="405449"/>
                </a:solidFill>
                <a:latin typeface="Fraunces Extra Bold" pitchFamily="34" charset="0"/>
                <a:ea typeface="Fraunces Extra Bold" pitchFamily="34" charset="-122"/>
                <a:cs typeface="Fraunces Extra Bold" pitchFamily="34" charset="-120"/>
              </a:rPr>
              <a:t>Intent &amp; Meaning (NLP)</a:t>
            </a:r>
            <a:endParaRPr lang="en-US" sz="2150" dirty="0"/>
          </a:p>
        </p:txBody>
      </p:sp>
      <p:sp>
        <p:nvSpPr>
          <p:cNvPr id="10" name="Text 8"/>
          <p:cNvSpPr/>
          <p:nvPr/>
        </p:nvSpPr>
        <p:spPr>
          <a:xfrm>
            <a:off x="7424737" y="3052286"/>
            <a:ext cx="6438781" cy="1051560"/>
          </a:xfrm>
          <a:prstGeom prst="rect">
            <a:avLst/>
          </a:prstGeom>
          <a:noFill/>
          <a:ln/>
        </p:spPr>
        <p:txBody>
          <a:bodyPr wrap="square" lIns="0" tIns="0" rIns="0" bIns="0" rtlCol="0" anchor="t"/>
          <a:lstStyle/>
          <a:p>
            <a:pPr marL="0" indent="0" algn="l">
              <a:lnSpc>
                <a:spcPts val="2750"/>
              </a:lnSpc>
              <a:buNone/>
            </a:pPr>
            <a:r>
              <a:rPr lang="en-US" sz="1700" dirty="0">
                <a:solidFill>
                  <a:srgbClr val="405449"/>
                </a:solidFill>
                <a:latin typeface="Nobile" pitchFamily="34" charset="0"/>
                <a:ea typeface="Nobile" pitchFamily="34" charset="-122"/>
                <a:cs typeface="Nobile" pitchFamily="34" charset="-120"/>
              </a:rPr>
              <a:t>NLP engines such as </a:t>
            </a:r>
            <a:r>
              <a:rPr lang="en-US" sz="1700" b="1" dirty="0">
                <a:solidFill>
                  <a:srgbClr val="405449"/>
                </a:solidFill>
                <a:latin typeface="Nobile" pitchFamily="34" charset="0"/>
                <a:ea typeface="Nobile" pitchFamily="34" charset="-122"/>
                <a:cs typeface="Nobile" pitchFamily="34" charset="-120"/>
              </a:rPr>
              <a:t>Dialogflow</a:t>
            </a:r>
            <a:r>
              <a:rPr lang="en-US" sz="1700" dirty="0">
                <a:solidFill>
                  <a:srgbClr val="405449"/>
                </a:solidFill>
                <a:latin typeface="Nobile" pitchFamily="34" charset="0"/>
                <a:ea typeface="Nobile" pitchFamily="34" charset="-122"/>
                <a:cs typeface="Nobile" pitchFamily="34" charset="-120"/>
              </a:rPr>
              <a:t> or </a:t>
            </a:r>
            <a:r>
              <a:rPr lang="en-US" sz="1700" b="1" dirty="0">
                <a:solidFill>
                  <a:srgbClr val="405449"/>
                </a:solidFill>
                <a:latin typeface="Nobile" pitchFamily="34" charset="0"/>
                <a:ea typeface="Nobile" pitchFamily="34" charset="-122"/>
                <a:cs typeface="Nobile" pitchFamily="34" charset="-120"/>
              </a:rPr>
              <a:t>Microsoft LUIS</a:t>
            </a:r>
            <a:r>
              <a:rPr lang="en-US" sz="1700" dirty="0">
                <a:solidFill>
                  <a:srgbClr val="405449"/>
                </a:solidFill>
                <a:latin typeface="Nobile" pitchFamily="34" charset="0"/>
                <a:ea typeface="Nobile" pitchFamily="34" charset="-122"/>
                <a:cs typeface="Nobile" pitchFamily="34" charset="-120"/>
              </a:rPr>
              <a:t> extract the user's intent, entities, and context from the transcribed text.</a:t>
            </a:r>
            <a:endParaRPr lang="en-US" sz="1700" dirty="0"/>
          </a:p>
        </p:txBody>
      </p:sp>
      <p:sp>
        <p:nvSpPr>
          <p:cNvPr id="11" name="Text 9"/>
          <p:cNvSpPr/>
          <p:nvPr/>
        </p:nvSpPr>
        <p:spPr>
          <a:xfrm>
            <a:off x="766882" y="4487228"/>
            <a:ext cx="219075" cy="273844"/>
          </a:xfrm>
          <a:prstGeom prst="rect">
            <a:avLst/>
          </a:prstGeom>
          <a:noFill/>
          <a:ln/>
        </p:spPr>
        <p:txBody>
          <a:bodyPr wrap="none" lIns="0" tIns="0" rIns="0" bIns="0" rtlCol="0" anchor="t"/>
          <a:lstStyle/>
          <a:p>
            <a:pPr marL="0" indent="0" algn="l">
              <a:lnSpc>
                <a:spcPts val="2750"/>
              </a:lnSpc>
              <a:buNone/>
            </a:pPr>
            <a:r>
              <a:rPr lang="en-US" sz="1700" dirty="0">
                <a:solidFill>
                  <a:srgbClr val="405449"/>
                </a:solidFill>
                <a:latin typeface="Fraunces Light" pitchFamily="34" charset="0"/>
                <a:ea typeface="Fraunces Light" pitchFamily="34" charset="-122"/>
                <a:cs typeface="Fraunces Light" pitchFamily="34" charset="-120"/>
              </a:rPr>
              <a:t>03</a:t>
            </a:r>
            <a:endParaRPr lang="en-US" sz="1700" dirty="0"/>
          </a:p>
        </p:txBody>
      </p:sp>
      <p:sp>
        <p:nvSpPr>
          <p:cNvPr id="12" name="Shape 10"/>
          <p:cNvSpPr/>
          <p:nvPr/>
        </p:nvSpPr>
        <p:spPr>
          <a:xfrm>
            <a:off x="766882" y="4829175"/>
            <a:ext cx="6438781" cy="30480"/>
          </a:xfrm>
          <a:prstGeom prst="rect">
            <a:avLst/>
          </a:prstGeom>
          <a:solidFill>
            <a:srgbClr val="438951"/>
          </a:solidFill>
          <a:ln/>
        </p:spPr>
      </p:sp>
      <p:sp>
        <p:nvSpPr>
          <p:cNvPr id="13" name="Text 11"/>
          <p:cNvSpPr/>
          <p:nvPr/>
        </p:nvSpPr>
        <p:spPr>
          <a:xfrm>
            <a:off x="766882" y="4999673"/>
            <a:ext cx="4115991" cy="342305"/>
          </a:xfrm>
          <a:prstGeom prst="rect">
            <a:avLst/>
          </a:prstGeom>
          <a:noFill/>
          <a:ln/>
        </p:spPr>
        <p:txBody>
          <a:bodyPr wrap="none" lIns="0" tIns="0" rIns="0" bIns="0" rtlCol="0" anchor="t"/>
          <a:lstStyle/>
          <a:p>
            <a:pPr marL="0" indent="0" algn="l">
              <a:lnSpc>
                <a:spcPts val="2650"/>
              </a:lnSpc>
              <a:buNone/>
            </a:pPr>
            <a:r>
              <a:rPr lang="en-US" sz="2150" b="1" dirty="0">
                <a:solidFill>
                  <a:srgbClr val="405449"/>
                </a:solidFill>
                <a:latin typeface="Fraunces Extra Bold" pitchFamily="34" charset="0"/>
                <a:ea typeface="Fraunces Extra Bold" pitchFamily="34" charset="-122"/>
                <a:cs typeface="Fraunces Extra Bold" pitchFamily="34" charset="-120"/>
              </a:rPr>
              <a:t>Natural Voice Response (TTS)</a:t>
            </a:r>
            <a:endParaRPr lang="en-US" sz="2150" dirty="0"/>
          </a:p>
        </p:txBody>
      </p:sp>
      <p:sp>
        <p:nvSpPr>
          <p:cNvPr id="14" name="Text 12"/>
          <p:cNvSpPr/>
          <p:nvPr/>
        </p:nvSpPr>
        <p:spPr>
          <a:xfrm>
            <a:off x="766882" y="5473422"/>
            <a:ext cx="6438781" cy="701040"/>
          </a:xfrm>
          <a:prstGeom prst="rect">
            <a:avLst/>
          </a:prstGeom>
          <a:noFill/>
          <a:ln/>
        </p:spPr>
        <p:txBody>
          <a:bodyPr wrap="square" lIns="0" tIns="0" rIns="0" bIns="0" rtlCol="0" anchor="t"/>
          <a:lstStyle/>
          <a:p>
            <a:pPr marL="0" indent="0" algn="l">
              <a:lnSpc>
                <a:spcPts val="2750"/>
              </a:lnSpc>
              <a:buNone/>
            </a:pPr>
            <a:r>
              <a:rPr lang="en-US" sz="1700" dirty="0">
                <a:solidFill>
                  <a:srgbClr val="405449"/>
                </a:solidFill>
                <a:latin typeface="Nobile" pitchFamily="34" charset="0"/>
                <a:ea typeface="Nobile" pitchFamily="34" charset="-122"/>
                <a:cs typeface="Nobile" pitchFamily="34" charset="-120"/>
              </a:rPr>
              <a:t>TTS technology synthesizes highly natural and human-like voice responses for a seamless conversational flow.</a:t>
            </a:r>
            <a:endParaRPr lang="en-US" sz="1700" dirty="0"/>
          </a:p>
        </p:txBody>
      </p:sp>
      <p:sp>
        <p:nvSpPr>
          <p:cNvPr id="15" name="Text 13"/>
          <p:cNvSpPr/>
          <p:nvPr/>
        </p:nvSpPr>
        <p:spPr>
          <a:xfrm>
            <a:off x="7424737" y="4487228"/>
            <a:ext cx="219075" cy="273844"/>
          </a:xfrm>
          <a:prstGeom prst="rect">
            <a:avLst/>
          </a:prstGeom>
          <a:noFill/>
          <a:ln/>
        </p:spPr>
        <p:txBody>
          <a:bodyPr wrap="none" lIns="0" tIns="0" rIns="0" bIns="0" rtlCol="0" anchor="t"/>
          <a:lstStyle/>
          <a:p>
            <a:pPr marL="0" indent="0" algn="l">
              <a:lnSpc>
                <a:spcPts val="2750"/>
              </a:lnSpc>
              <a:buNone/>
            </a:pPr>
            <a:r>
              <a:rPr lang="en-US" sz="1700" dirty="0">
                <a:solidFill>
                  <a:srgbClr val="405449"/>
                </a:solidFill>
                <a:latin typeface="Fraunces Light" pitchFamily="34" charset="0"/>
                <a:ea typeface="Fraunces Light" pitchFamily="34" charset="-122"/>
                <a:cs typeface="Fraunces Light" pitchFamily="34" charset="-120"/>
              </a:rPr>
              <a:t>04</a:t>
            </a:r>
            <a:endParaRPr lang="en-US" sz="1700" dirty="0"/>
          </a:p>
        </p:txBody>
      </p:sp>
      <p:sp>
        <p:nvSpPr>
          <p:cNvPr id="16" name="Shape 14"/>
          <p:cNvSpPr/>
          <p:nvPr/>
        </p:nvSpPr>
        <p:spPr>
          <a:xfrm>
            <a:off x="7424737" y="4829175"/>
            <a:ext cx="6438781" cy="30480"/>
          </a:xfrm>
          <a:prstGeom prst="rect">
            <a:avLst/>
          </a:prstGeom>
          <a:solidFill>
            <a:srgbClr val="438951"/>
          </a:solidFill>
          <a:ln/>
        </p:spPr>
      </p:sp>
      <p:sp>
        <p:nvSpPr>
          <p:cNvPr id="17" name="Text 15"/>
          <p:cNvSpPr/>
          <p:nvPr/>
        </p:nvSpPr>
        <p:spPr>
          <a:xfrm>
            <a:off x="7424737" y="4999673"/>
            <a:ext cx="2872383" cy="342305"/>
          </a:xfrm>
          <a:prstGeom prst="rect">
            <a:avLst/>
          </a:prstGeom>
          <a:noFill/>
          <a:ln/>
        </p:spPr>
        <p:txBody>
          <a:bodyPr wrap="none" lIns="0" tIns="0" rIns="0" bIns="0" rtlCol="0" anchor="t"/>
          <a:lstStyle/>
          <a:p>
            <a:pPr marL="0" indent="0" algn="l">
              <a:lnSpc>
                <a:spcPts val="2650"/>
              </a:lnSpc>
              <a:buNone/>
            </a:pPr>
            <a:r>
              <a:rPr lang="en-US" sz="2150" b="1" dirty="0">
                <a:solidFill>
                  <a:srgbClr val="405449"/>
                </a:solidFill>
                <a:latin typeface="Fraunces Extra Bold" pitchFamily="34" charset="0"/>
                <a:ea typeface="Fraunces Extra Bold" pitchFamily="34" charset="-122"/>
                <a:cs typeface="Fraunces Extra Bold" pitchFamily="34" charset="-120"/>
              </a:rPr>
              <a:t>Backend Integration</a:t>
            </a:r>
            <a:endParaRPr lang="en-US" sz="2150" dirty="0"/>
          </a:p>
        </p:txBody>
      </p:sp>
      <p:sp>
        <p:nvSpPr>
          <p:cNvPr id="18" name="Text 16"/>
          <p:cNvSpPr/>
          <p:nvPr/>
        </p:nvSpPr>
        <p:spPr>
          <a:xfrm>
            <a:off x="7424737" y="5473422"/>
            <a:ext cx="6438781" cy="1333262"/>
          </a:xfrm>
          <a:prstGeom prst="rect">
            <a:avLst/>
          </a:prstGeom>
          <a:noFill/>
          <a:ln/>
        </p:spPr>
        <p:txBody>
          <a:bodyPr wrap="square" lIns="0" tIns="0" rIns="0" bIns="0" rtlCol="0" anchor="t"/>
          <a:lstStyle/>
          <a:p>
            <a:r>
              <a:rPr lang="en-US" b="1" dirty="0"/>
              <a:t>Web Interface</a:t>
            </a:r>
            <a:r>
              <a:rPr lang="en-US" dirty="0"/>
              <a:t>: Modern, responsive UI accessible through any web browser</a:t>
            </a:r>
          </a:p>
          <a:p>
            <a:r>
              <a:rPr lang="en-US" b="1" dirty="0"/>
              <a:t>Multi-threaded Operations</a:t>
            </a:r>
            <a:r>
              <a:rPr lang="en-US" dirty="0"/>
              <a:t>: Handles speech synthesis without blocking the main application</a:t>
            </a:r>
          </a:p>
          <a:p>
            <a:pPr marL="0" indent="0" algn="l">
              <a:lnSpc>
                <a:spcPts val="2750"/>
              </a:lnSpc>
              <a:buNone/>
            </a:pPr>
            <a:endParaRPr lang="en-US" sz="1700" dirty="0"/>
          </a:p>
        </p:txBody>
      </p:sp>
      <p:sp>
        <p:nvSpPr>
          <p:cNvPr id="19" name="Text 17"/>
          <p:cNvSpPr/>
          <p:nvPr/>
        </p:nvSpPr>
        <p:spPr>
          <a:xfrm>
            <a:off x="766882" y="6935748"/>
            <a:ext cx="13096637" cy="350520"/>
          </a:xfrm>
          <a:prstGeom prst="rect">
            <a:avLst/>
          </a:prstGeom>
          <a:noFill/>
          <a:ln/>
        </p:spPr>
        <p:txBody>
          <a:bodyPr wrap="none" lIns="0" tIns="0" rIns="0" bIns="0" rtlCol="0" anchor="t"/>
          <a:lstStyle/>
          <a:p>
            <a:pPr marL="0" indent="0" algn="l">
              <a:lnSpc>
                <a:spcPts val="2750"/>
              </a:lnSpc>
              <a:buNone/>
            </a:pPr>
            <a:r>
              <a:rPr lang="en-US" sz="1700" dirty="0">
                <a:solidFill>
                  <a:srgbClr val="405449"/>
                </a:solidFill>
                <a:latin typeface="Nobile" pitchFamily="34" charset="0"/>
                <a:ea typeface="Nobile" pitchFamily="34" charset="-122"/>
                <a:cs typeface="Nobile" pitchFamily="34" charset="-120"/>
              </a:rPr>
              <a:t>These components work in concert to create an intelligent and responsive conversational experience.</a:t>
            </a:r>
            <a:endParaRPr lang="en-US" sz="17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585549" y="460057"/>
            <a:ext cx="8152209" cy="522803"/>
          </a:xfrm>
          <a:prstGeom prst="rect">
            <a:avLst/>
          </a:prstGeom>
          <a:noFill/>
          <a:ln/>
        </p:spPr>
        <p:txBody>
          <a:bodyPr wrap="none" lIns="0" tIns="0" rIns="0" bIns="0" rtlCol="0" anchor="t"/>
          <a:lstStyle/>
          <a:p>
            <a:pPr marL="0" indent="0" algn="l">
              <a:lnSpc>
                <a:spcPts val="4100"/>
              </a:lnSpc>
              <a:buNone/>
            </a:pPr>
            <a:r>
              <a:rPr lang="en-US" sz="3250" b="1" dirty="0">
                <a:solidFill>
                  <a:srgbClr val="3B4540"/>
                </a:solidFill>
                <a:latin typeface="Fraunces Extra Bold" pitchFamily="34" charset="0"/>
                <a:ea typeface="Fraunces Extra Bold" pitchFamily="34" charset="-122"/>
                <a:cs typeface="Fraunces Extra Bold" pitchFamily="34" charset="-120"/>
              </a:rPr>
              <a:t>Building a Voice Chatbot: Step-by-Step</a:t>
            </a:r>
            <a:endParaRPr lang="en-US" sz="3250" dirty="0"/>
          </a:p>
        </p:txBody>
      </p:sp>
      <p:pic>
        <p:nvPicPr>
          <p:cNvPr id="3" name="Image 0" descr="preencoded.png"/>
          <p:cNvPicPr>
            <a:picLocks noChangeAspect="1"/>
          </p:cNvPicPr>
          <p:nvPr/>
        </p:nvPicPr>
        <p:blipFill>
          <a:blip r:embed="rId3"/>
          <a:stretch>
            <a:fillRect/>
          </a:stretch>
        </p:blipFill>
        <p:spPr>
          <a:xfrm>
            <a:off x="585549" y="1421844"/>
            <a:ext cx="6525578" cy="6525578"/>
          </a:xfrm>
          <a:prstGeom prst="rect">
            <a:avLst/>
          </a:prstGeom>
        </p:spPr>
      </p:pic>
      <p:sp>
        <p:nvSpPr>
          <p:cNvPr id="4" name="Text 1"/>
          <p:cNvSpPr/>
          <p:nvPr/>
        </p:nvSpPr>
        <p:spPr>
          <a:xfrm>
            <a:off x="8070533" y="1421844"/>
            <a:ext cx="2925961" cy="261461"/>
          </a:xfrm>
          <a:prstGeom prst="rect">
            <a:avLst/>
          </a:prstGeom>
          <a:noFill/>
          <a:ln/>
        </p:spPr>
        <p:txBody>
          <a:bodyPr wrap="none" lIns="0" tIns="0" rIns="0" bIns="0" rtlCol="0" anchor="t"/>
          <a:lstStyle/>
          <a:p>
            <a:pPr marL="0" indent="0" algn="l">
              <a:lnSpc>
                <a:spcPts val="2050"/>
              </a:lnSpc>
              <a:buNone/>
            </a:pPr>
            <a:r>
              <a:rPr lang="en-US" sz="1600" b="1" dirty="0">
                <a:solidFill>
                  <a:srgbClr val="405449"/>
                </a:solidFill>
                <a:latin typeface="Fraunces Extra Bold" pitchFamily="34" charset="0"/>
                <a:ea typeface="Fraunces Extra Bold" pitchFamily="34" charset="-122"/>
                <a:cs typeface="Fraunces Extra Bold" pitchFamily="34" charset="-120"/>
              </a:rPr>
              <a:t>Define Purpose &amp; Use Cases</a:t>
            </a:r>
            <a:endParaRPr lang="en-US" sz="1600" dirty="0"/>
          </a:p>
        </p:txBody>
      </p:sp>
      <p:sp>
        <p:nvSpPr>
          <p:cNvPr id="5" name="Text 2"/>
          <p:cNvSpPr/>
          <p:nvPr/>
        </p:nvSpPr>
        <p:spPr>
          <a:xfrm>
            <a:off x="8070533" y="1850588"/>
            <a:ext cx="5981938" cy="535305"/>
          </a:xfrm>
          <a:prstGeom prst="rect">
            <a:avLst/>
          </a:prstGeom>
          <a:noFill/>
          <a:ln/>
        </p:spPr>
        <p:txBody>
          <a:bodyPr wrap="square" lIns="0" tIns="0" rIns="0" bIns="0" rtlCol="0" anchor="t"/>
          <a:lstStyle/>
          <a:p>
            <a:pPr marL="0" indent="0" algn="l">
              <a:lnSpc>
                <a:spcPts val="2100"/>
              </a:lnSpc>
              <a:buNone/>
            </a:pPr>
            <a:r>
              <a:rPr lang="en-US" sz="1300" dirty="0">
                <a:solidFill>
                  <a:srgbClr val="405449"/>
                </a:solidFill>
                <a:latin typeface="Nobile" pitchFamily="34" charset="0"/>
                <a:ea typeface="Nobile" pitchFamily="34" charset="-122"/>
                <a:cs typeface="Nobile" pitchFamily="34" charset="-120"/>
              </a:rPr>
              <a:t>Clearly outline the chatbot's role, whether it's for customer support, appointment booking, or information retrieval.</a:t>
            </a:r>
            <a:endParaRPr lang="en-US" sz="1300" dirty="0"/>
          </a:p>
        </p:txBody>
      </p:sp>
      <p:sp>
        <p:nvSpPr>
          <p:cNvPr id="6" name="Text 3"/>
          <p:cNvSpPr/>
          <p:nvPr/>
        </p:nvSpPr>
        <p:spPr>
          <a:xfrm>
            <a:off x="8070533" y="2720459"/>
            <a:ext cx="2344817" cy="261461"/>
          </a:xfrm>
          <a:prstGeom prst="rect">
            <a:avLst/>
          </a:prstGeom>
          <a:noFill/>
          <a:ln/>
        </p:spPr>
        <p:txBody>
          <a:bodyPr wrap="none" lIns="0" tIns="0" rIns="0" bIns="0" rtlCol="0" anchor="t"/>
          <a:lstStyle/>
          <a:p>
            <a:pPr marL="0" indent="0" algn="l">
              <a:lnSpc>
                <a:spcPts val="2050"/>
              </a:lnSpc>
              <a:buNone/>
            </a:pPr>
            <a:r>
              <a:rPr lang="en-US" sz="1600" b="1" dirty="0">
                <a:solidFill>
                  <a:srgbClr val="405449"/>
                </a:solidFill>
                <a:latin typeface="Fraunces Extra Bold" pitchFamily="34" charset="0"/>
                <a:ea typeface="Fraunces Extra Bold" pitchFamily="34" charset="-122"/>
                <a:cs typeface="Fraunces Extra Bold" pitchFamily="34" charset="-120"/>
              </a:rPr>
              <a:t>Choose Your Platform</a:t>
            </a:r>
            <a:endParaRPr lang="en-US" sz="1600" dirty="0"/>
          </a:p>
        </p:txBody>
      </p:sp>
      <p:sp>
        <p:nvSpPr>
          <p:cNvPr id="7" name="Text 4"/>
          <p:cNvSpPr/>
          <p:nvPr/>
        </p:nvSpPr>
        <p:spPr>
          <a:xfrm>
            <a:off x="8070533" y="3149203"/>
            <a:ext cx="5981938" cy="535305"/>
          </a:xfrm>
          <a:prstGeom prst="rect">
            <a:avLst/>
          </a:prstGeom>
          <a:noFill/>
          <a:ln/>
        </p:spPr>
        <p:txBody>
          <a:bodyPr wrap="square" lIns="0" tIns="0" rIns="0" bIns="0" rtlCol="0" anchor="t"/>
          <a:lstStyle/>
          <a:p>
            <a:pPr marL="0" indent="0" algn="l">
              <a:lnSpc>
                <a:spcPts val="2100"/>
              </a:lnSpc>
              <a:buNone/>
            </a:pPr>
            <a:r>
              <a:rPr lang="en-US" sz="1300" dirty="0">
                <a:solidFill>
                  <a:srgbClr val="405449"/>
                </a:solidFill>
                <a:latin typeface="Nobile" pitchFamily="34" charset="0"/>
                <a:ea typeface="Nobile" pitchFamily="34" charset="-122"/>
                <a:cs typeface="Nobile" pitchFamily="34" charset="-120"/>
              </a:rPr>
              <a:t>Select suitable platforms like </a:t>
            </a:r>
            <a:r>
              <a:rPr lang="en-US" sz="1300" b="1" dirty="0">
                <a:solidFill>
                  <a:srgbClr val="405449"/>
                </a:solidFill>
                <a:latin typeface="Nobile" pitchFamily="34" charset="0"/>
                <a:ea typeface="Nobile" pitchFamily="34" charset="-122"/>
                <a:cs typeface="Nobile" pitchFamily="34" charset="-120"/>
              </a:rPr>
              <a:t>Amazon Alexa</a:t>
            </a:r>
            <a:r>
              <a:rPr lang="en-US" sz="1300" dirty="0">
                <a:solidFill>
                  <a:srgbClr val="405449"/>
                </a:solidFill>
                <a:latin typeface="Nobile" pitchFamily="34" charset="0"/>
                <a:ea typeface="Nobile" pitchFamily="34" charset="-122"/>
                <a:cs typeface="Nobile" pitchFamily="34" charset="-120"/>
              </a:rPr>
              <a:t>, </a:t>
            </a:r>
            <a:r>
              <a:rPr lang="en-US" sz="1300" b="1" dirty="0">
                <a:solidFill>
                  <a:srgbClr val="405449"/>
                </a:solidFill>
                <a:latin typeface="Nobile" pitchFamily="34" charset="0"/>
                <a:ea typeface="Nobile" pitchFamily="34" charset="-122"/>
                <a:cs typeface="Nobile" pitchFamily="34" charset="-120"/>
              </a:rPr>
              <a:t>Google Assistant</a:t>
            </a:r>
            <a:r>
              <a:rPr lang="en-US" sz="1300" dirty="0">
                <a:solidFill>
                  <a:srgbClr val="405449"/>
                </a:solidFill>
                <a:latin typeface="Nobile" pitchFamily="34" charset="0"/>
                <a:ea typeface="Nobile" pitchFamily="34" charset="-122"/>
                <a:cs typeface="Nobile" pitchFamily="34" charset="-120"/>
              </a:rPr>
              <a:t>, or </a:t>
            </a:r>
            <a:r>
              <a:rPr lang="en-US" sz="1300" b="1" dirty="0">
                <a:solidFill>
                  <a:srgbClr val="405449"/>
                </a:solidFill>
                <a:latin typeface="Nobile" pitchFamily="34" charset="0"/>
                <a:ea typeface="Nobile" pitchFamily="34" charset="-122"/>
                <a:cs typeface="Nobile" pitchFamily="34" charset="-120"/>
              </a:rPr>
              <a:t>Microsoft Azure Bot Framework</a:t>
            </a:r>
            <a:r>
              <a:rPr lang="en-US" sz="1300" dirty="0">
                <a:solidFill>
                  <a:srgbClr val="405449"/>
                </a:solidFill>
                <a:latin typeface="Nobile" pitchFamily="34" charset="0"/>
                <a:ea typeface="Nobile" pitchFamily="34" charset="-122"/>
                <a:cs typeface="Nobile" pitchFamily="34" charset="-120"/>
              </a:rPr>
              <a:t>.</a:t>
            </a:r>
            <a:endParaRPr lang="en-US" sz="1300" dirty="0"/>
          </a:p>
        </p:txBody>
      </p:sp>
      <p:sp>
        <p:nvSpPr>
          <p:cNvPr id="8" name="Text 5"/>
          <p:cNvSpPr/>
          <p:nvPr/>
        </p:nvSpPr>
        <p:spPr>
          <a:xfrm>
            <a:off x="8070533" y="4019074"/>
            <a:ext cx="2870359" cy="261461"/>
          </a:xfrm>
          <a:prstGeom prst="rect">
            <a:avLst/>
          </a:prstGeom>
          <a:noFill/>
          <a:ln/>
        </p:spPr>
        <p:txBody>
          <a:bodyPr wrap="none" lIns="0" tIns="0" rIns="0" bIns="0" rtlCol="0" anchor="t"/>
          <a:lstStyle/>
          <a:p>
            <a:pPr marL="0" indent="0" algn="l">
              <a:lnSpc>
                <a:spcPts val="2050"/>
              </a:lnSpc>
              <a:buNone/>
            </a:pPr>
            <a:r>
              <a:rPr lang="en-US" sz="1600" b="1" dirty="0">
                <a:solidFill>
                  <a:srgbClr val="405449"/>
                </a:solidFill>
                <a:latin typeface="Fraunces Extra Bold" pitchFamily="34" charset="0"/>
                <a:ea typeface="Fraunces Extra Bold" pitchFamily="34" charset="-122"/>
                <a:cs typeface="Fraunces Extra Bold" pitchFamily="34" charset="-120"/>
              </a:rPr>
              <a:t>Design Conversation Flows</a:t>
            </a:r>
            <a:endParaRPr lang="en-US" sz="1600" dirty="0"/>
          </a:p>
        </p:txBody>
      </p:sp>
      <p:sp>
        <p:nvSpPr>
          <p:cNvPr id="9" name="Text 6"/>
          <p:cNvSpPr/>
          <p:nvPr/>
        </p:nvSpPr>
        <p:spPr>
          <a:xfrm>
            <a:off x="8070533" y="4447818"/>
            <a:ext cx="5981938" cy="535305"/>
          </a:xfrm>
          <a:prstGeom prst="rect">
            <a:avLst/>
          </a:prstGeom>
          <a:noFill/>
          <a:ln/>
        </p:spPr>
        <p:txBody>
          <a:bodyPr wrap="square" lIns="0" tIns="0" rIns="0" bIns="0" rtlCol="0" anchor="t"/>
          <a:lstStyle/>
          <a:p>
            <a:pPr marL="0" indent="0" algn="l">
              <a:lnSpc>
                <a:spcPts val="2100"/>
              </a:lnSpc>
              <a:buNone/>
            </a:pPr>
            <a:r>
              <a:rPr lang="en-US" sz="1300" dirty="0">
                <a:solidFill>
                  <a:srgbClr val="405449"/>
                </a:solidFill>
                <a:latin typeface="Nobile" pitchFamily="34" charset="0"/>
                <a:ea typeface="Nobile" pitchFamily="34" charset="-122"/>
                <a:cs typeface="Nobile" pitchFamily="34" charset="-120"/>
              </a:rPr>
              <a:t>Utilize tools such as </a:t>
            </a:r>
            <a:r>
              <a:rPr lang="en-US" sz="1300" b="1" dirty="0">
                <a:solidFill>
                  <a:srgbClr val="405449"/>
                </a:solidFill>
                <a:latin typeface="Nobile" pitchFamily="34" charset="0"/>
                <a:ea typeface="Nobile" pitchFamily="34" charset="-122"/>
                <a:cs typeface="Nobile" pitchFamily="34" charset="-120"/>
              </a:rPr>
              <a:t>Voiceflow</a:t>
            </a:r>
            <a:r>
              <a:rPr lang="en-US" sz="1300" dirty="0">
                <a:solidFill>
                  <a:srgbClr val="405449"/>
                </a:solidFill>
                <a:latin typeface="Nobile" pitchFamily="34" charset="0"/>
                <a:ea typeface="Nobile" pitchFamily="34" charset="-122"/>
                <a:cs typeface="Nobile" pitchFamily="34" charset="-120"/>
              </a:rPr>
              <a:t> or </a:t>
            </a:r>
            <a:r>
              <a:rPr lang="en-US" sz="1300" b="1" dirty="0">
                <a:solidFill>
                  <a:srgbClr val="405449"/>
                </a:solidFill>
                <a:latin typeface="Nobile" pitchFamily="34" charset="0"/>
                <a:ea typeface="Nobile" pitchFamily="34" charset="-122"/>
                <a:cs typeface="Nobile" pitchFamily="34" charset="-120"/>
              </a:rPr>
              <a:t>Botmock</a:t>
            </a:r>
            <a:r>
              <a:rPr lang="en-US" sz="1300" dirty="0">
                <a:solidFill>
                  <a:srgbClr val="405449"/>
                </a:solidFill>
                <a:latin typeface="Nobile" pitchFamily="34" charset="0"/>
                <a:ea typeface="Nobile" pitchFamily="34" charset="-122"/>
                <a:cs typeface="Nobile" pitchFamily="34" charset="-120"/>
              </a:rPr>
              <a:t> to design intuitive and natural dialogue paths.</a:t>
            </a:r>
            <a:endParaRPr lang="en-US" sz="1300" dirty="0"/>
          </a:p>
        </p:txBody>
      </p:sp>
      <p:sp>
        <p:nvSpPr>
          <p:cNvPr id="10" name="Text 7"/>
          <p:cNvSpPr/>
          <p:nvPr/>
        </p:nvSpPr>
        <p:spPr>
          <a:xfrm>
            <a:off x="8070533" y="5317688"/>
            <a:ext cx="2113240" cy="261461"/>
          </a:xfrm>
          <a:prstGeom prst="rect">
            <a:avLst/>
          </a:prstGeom>
          <a:noFill/>
          <a:ln/>
        </p:spPr>
        <p:txBody>
          <a:bodyPr wrap="none" lIns="0" tIns="0" rIns="0" bIns="0" rtlCol="0" anchor="t"/>
          <a:lstStyle/>
          <a:p>
            <a:pPr marL="0" indent="0" algn="l">
              <a:lnSpc>
                <a:spcPts val="2050"/>
              </a:lnSpc>
              <a:buNone/>
            </a:pPr>
            <a:r>
              <a:rPr lang="en-US" sz="1600" b="1" dirty="0">
                <a:solidFill>
                  <a:srgbClr val="405449"/>
                </a:solidFill>
                <a:latin typeface="Fraunces Extra Bold" pitchFamily="34" charset="0"/>
                <a:ea typeface="Fraunces Extra Bold" pitchFamily="34" charset="-122"/>
                <a:cs typeface="Fraunces Extra Bold" pitchFamily="34" charset="-120"/>
              </a:rPr>
              <a:t>Develop &amp; Integrate</a:t>
            </a:r>
            <a:endParaRPr lang="en-US" sz="1600" dirty="0"/>
          </a:p>
        </p:txBody>
      </p:sp>
      <p:sp>
        <p:nvSpPr>
          <p:cNvPr id="11" name="Text 8"/>
          <p:cNvSpPr/>
          <p:nvPr/>
        </p:nvSpPr>
        <p:spPr>
          <a:xfrm>
            <a:off x="8070533" y="5746433"/>
            <a:ext cx="5981938" cy="535305"/>
          </a:xfrm>
          <a:prstGeom prst="rect">
            <a:avLst/>
          </a:prstGeom>
          <a:noFill/>
          <a:ln/>
        </p:spPr>
        <p:txBody>
          <a:bodyPr wrap="square" lIns="0" tIns="0" rIns="0" bIns="0" rtlCol="0" anchor="t"/>
          <a:lstStyle/>
          <a:p>
            <a:pPr marL="0" indent="0" algn="l">
              <a:lnSpc>
                <a:spcPts val="2100"/>
              </a:lnSpc>
              <a:buNone/>
            </a:pPr>
            <a:r>
              <a:rPr lang="en-US" sz="1300" dirty="0">
                <a:solidFill>
                  <a:srgbClr val="405449"/>
                </a:solidFill>
                <a:latin typeface="Nobile" pitchFamily="34" charset="0"/>
                <a:ea typeface="Nobile" pitchFamily="34" charset="-122"/>
                <a:cs typeface="Nobile" pitchFamily="34" charset="-120"/>
              </a:rPr>
              <a:t>Build the backend, integrate necessary APIs, and implement core voice recognition and NLP components.</a:t>
            </a:r>
            <a:endParaRPr lang="en-US" sz="1300" dirty="0"/>
          </a:p>
        </p:txBody>
      </p:sp>
      <p:sp>
        <p:nvSpPr>
          <p:cNvPr id="12" name="Text 9"/>
          <p:cNvSpPr/>
          <p:nvPr/>
        </p:nvSpPr>
        <p:spPr>
          <a:xfrm>
            <a:off x="8070533" y="6616303"/>
            <a:ext cx="2091452" cy="261461"/>
          </a:xfrm>
          <a:prstGeom prst="rect">
            <a:avLst/>
          </a:prstGeom>
          <a:noFill/>
          <a:ln/>
        </p:spPr>
        <p:txBody>
          <a:bodyPr wrap="none" lIns="0" tIns="0" rIns="0" bIns="0" rtlCol="0" anchor="t"/>
          <a:lstStyle/>
          <a:p>
            <a:pPr marL="0" indent="0" algn="l">
              <a:lnSpc>
                <a:spcPts val="2050"/>
              </a:lnSpc>
              <a:buNone/>
            </a:pPr>
            <a:r>
              <a:rPr lang="en-US" sz="1600" b="1" dirty="0">
                <a:solidFill>
                  <a:srgbClr val="405449"/>
                </a:solidFill>
                <a:latin typeface="Fraunces Extra Bold" pitchFamily="34" charset="0"/>
                <a:ea typeface="Fraunces Extra Bold" pitchFamily="34" charset="-122"/>
                <a:cs typeface="Fraunces Extra Bold" pitchFamily="34" charset="-120"/>
              </a:rPr>
              <a:t>Test &amp; Refine</a:t>
            </a:r>
            <a:endParaRPr lang="en-US" sz="1600" dirty="0"/>
          </a:p>
        </p:txBody>
      </p:sp>
      <p:sp>
        <p:nvSpPr>
          <p:cNvPr id="13" name="Text 10"/>
          <p:cNvSpPr/>
          <p:nvPr/>
        </p:nvSpPr>
        <p:spPr>
          <a:xfrm>
            <a:off x="8070533" y="7045047"/>
            <a:ext cx="5981938" cy="535305"/>
          </a:xfrm>
          <a:prstGeom prst="rect">
            <a:avLst/>
          </a:prstGeom>
          <a:noFill/>
          <a:ln/>
        </p:spPr>
        <p:txBody>
          <a:bodyPr wrap="square" lIns="0" tIns="0" rIns="0" bIns="0" rtlCol="0" anchor="t"/>
          <a:lstStyle/>
          <a:p>
            <a:pPr marL="0" indent="0" algn="l">
              <a:lnSpc>
                <a:spcPts val="2100"/>
              </a:lnSpc>
              <a:buNone/>
            </a:pPr>
            <a:r>
              <a:rPr lang="en-US" sz="1300" dirty="0">
                <a:solidFill>
                  <a:srgbClr val="405449"/>
                </a:solidFill>
                <a:latin typeface="Nobile" pitchFamily="34" charset="0"/>
                <a:ea typeface="Nobile" pitchFamily="34" charset="-122"/>
                <a:cs typeface="Nobile" pitchFamily="34" charset="-120"/>
              </a:rPr>
              <a:t>Conduct extensive testing to ensure robust error handling and a polished user experience.</a:t>
            </a:r>
            <a:endParaRPr lang="en-US" sz="13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82241" y="794861"/>
            <a:ext cx="13065919" cy="1396841"/>
          </a:xfrm>
          <a:prstGeom prst="rect">
            <a:avLst/>
          </a:prstGeom>
          <a:noFill/>
          <a:ln/>
        </p:spPr>
        <p:txBody>
          <a:bodyPr wrap="square" lIns="0" tIns="0" rIns="0" bIns="0" rtlCol="0" anchor="t"/>
          <a:lstStyle/>
          <a:p>
            <a:pPr marL="0" indent="0" algn="l">
              <a:lnSpc>
                <a:spcPts val="5450"/>
              </a:lnSpc>
              <a:buNone/>
            </a:pPr>
            <a:r>
              <a:rPr lang="en-US" sz="4350" b="1" dirty="0">
                <a:solidFill>
                  <a:srgbClr val="3B4540"/>
                </a:solidFill>
                <a:latin typeface="Fraunces Extra Bold" pitchFamily="34" charset="0"/>
                <a:ea typeface="Fraunces Extra Bold" pitchFamily="34" charset="-122"/>
                <a:cs typeface="Fraunces Extra Bold" pitchFamily="34" charset="-120"/>
              </a:rPr>
              <a:t>Real-World Impact: Business Benefits &amp; Use Cases</a:t>
            </a:r>
            <a:endParaRPr lang="en-US" sz="4350" dirty="0"/>
          </a:p>
        </p:txBody>
      </p:sp>
      <p:sp>
        <p:nvSpPr>
          <p:cNvPr id="3" name="Text 1"/>
          <p:cNvSpPr/>
          <p:nvPr/>
        </p:nvSpPr>
        <p:spPr>
          <a:xfrm>
            <a:off x="708991" y="2325766"/>
            <a:ext cx="12711487" cy="796054"/>
          </a:xfrm>
          <a:prstGeom prst="rect">
            <a:avLst/>
          </a:prstGeom>
          <a:noFill/>
          <a:ln/>
        </p:spPr>
        <p:txBody>
          <a:bodyPr wrap="square" lIns="0" tIns="0" rIns="0" bIns="0" rtlCol="0" anchor="t"/>
          <a:lstStyle/>
          <a:p>
            <a:r>
              <a:rPr lang="en-US" sz="1750" dirty="0">
                <a:solidFill>
                  <a:srgbClr val="405449"/>
                </a:solidFill>
                <a:latin typeface="Nobile" pitchFamily="34" charset="0"/>
                <a:ea typeface="Nobile" pitchFamily="34" charset="-122"/>
                <a:cs typeface="Nobile" pitchFamily="34" charset="-120"/>
              </a:rPr>
              <a:t>Voice-activated AI chatbots are revolutionizing operations across industries, delivering tangible benefits and improving efficiency</a:t>
            </a:r>
            <a:endParaRPr lang="en-US" dirty="0"/>
          </a:p>
          <a:p>
            <a:pPr marL="0" indent="0" algn="l">
              <a:lnSpc>
                <a:spcPts val="2800"/>
              </a:lnSpc>
              <a:buNone/>
            </a:pPr>
            <a:endParaRPr lang="en-US" sz="1750" dirty="0"/>
          </a:p>
        </p:txBody>
      </p:sp>
      <p:sp>
        <p:nvSpPr>
          <p:cNvPr id="4" name="Shape 2"/>
          <p:cNvSpPr/>
          <p:nvPr/>
        </p:nvSpPr>
        <p:spPr>
          <a:xfrm>
            <a:off x="782241" y="3605093"/>
            <a:ext cx="13065919" cy="2360414"/>
          </a:xfrm>
          <a:prstGeom prst="roundRect">
            <a:avLst>
              <a:gd name="adj" fmla="val 8522"/>
            </a:avLst>
          </a:prstGeom>
          <a:solidFill>
            <a:srgbClr val="E8F3E8"/>
          </a:solidFill>
          <a:ln/>
        </p:spPr>
      </p:sp>
      <p:sp>
        <p:nvSpPr>
          <p:cNvPr id="5" name="Shape 3"/>
          <p:cNvSpPr/>
          <p:nvPr/>
        </p:nvSpPr>
        <p:spPr>
          <a:xfrm>
            <a:off x="782241" y="3605093"/>
            <a:ext cx="4355306" cy="2360414"/>
          </a:xfrm>
          <a:prstGeom prst="roundRect">
            <a:avLst>
              <a:gd name="adj" fmla="val 8522"/>
            </a:avLst>
          </a:prstGeom>
          <a:solidFill>
            <a:srgbClr val="E8F3E8"/>
          </a:solidFill>
          <a:ln/>
        </p:spPr>
      </p:sp>
      <p:sp>
        <p:nvSpPr>
          <p:cNvPr id="6" name="Text 4"/>
          <p:cNvSpPr/>
          <p:nvPr/>
        </p:nvSpPr>
        <p:spPr>
          <a:xfrm>
            <a:off x="1005721" y="3828574"/>
            <a:ext cx="2793921" cy="349210"/>
          </a:xfrm>
          <a:prstGeom prst="rect">
            <a:avLst/>
          </a:prstGeom>
          <a:noFill/>
          <a:ln/>
        </p:spPr>
        <p:txBody>
          <a:bodyPr wrap="none" lIns="0" tIns="0" rIns="0" bIns="0" rtlCol="0" anchor="t"/>
          <a:lstStyle/>
          <a:p>
            <a:pPr marL="0" indent="0" algn="l">
              <a:lnSpc>
                <a:spcPts val="2700"/>
              </a:lnSpc>
              <a:buNone/>
            </a:pPr>
            <a:r>
              <a:rPr lang="en-US" sz="2150" b="1" dirty="0">
                <a:solidFill>
                  <a:srgbClr val="405449"/>
                </a:solidFill>
                <a:latin typeface="Fraunces Extra Bold" pitchFamily="34" charset="0"/>
              </a:rPr>
              <a:t>Commands:</a:t>
            </a:r>
            <a:endParaRPr lang="en-US" sz="2150" dirty="0"/>
          </a:p>
        </p:txBody>
      </p:sp>
      <p:sp>
        <p:nvSpPr>
          <p:cNvPr id="7" name="Text 5"/>
          <p:cNvSpPr/>
          <p:nvPr/>
        </p:nvSpPr>
        <p:spPr>
          <a:xfrm>
            <a:off x="1005721" y="4197192"/>
            <a:ext cx="3573066" cy="1787723"/>
          </a:xfrm>
          <a:prstGeom prst="rect">
            <a:avLst/>
          </a:prstGeom>
          <a:noFill/>
          <a:ln/>
        </p:spPr>
        <p:txBody>
          <a:bodyPr wrap="square" lIns="0" tIns="0" rIns="0" bIns="0" rtlCol="0" anchor="t"/>
          <a:lstStyle/>
          <a:p>
            <a:r>
              <a:rPr lang="en-US" sz="1600" b="1" dirty="0"/>
              <a:t>Greetings</a:t>
            </a:r>
            <a:r>
              <a:rPr lang="en-US" sz="1600" dirty="0"/>
              <a:t>: "Hello", "Hi", "Hey"</a:t>
            </a:r>
          </a:p>
          <a:p>
            <a:r>
              <a:rPr lang="en-US" sz="1600" b="1" dirty="0"/>
              <a:t>Time/Date</a:t>
            </a:r>
            <a:r>
              <a:rPr lang="en-US" sz="1600" dirty="0"/>
              <a:t>: "What time is it?", "What's the date?"</a:t>
            </a:r>
          </a:p>
          <a:p>
            <a:r>
              <a:rPr lang="en-US" sz="1600" b="1" dirty="0"/>
              <a:t>Web Search</a:t>
            </a:r>
            <a:r>
              <a:rPr lang="en-US" sz="1600" dirty="0"/>
              <a:t>: "Search for artificial intelligence"</a:t>
            </a:r>
          </a:p>
          <a:p>
            <a:r>
              <a:rPr lang="en-US" sz="1600" b="1" dirty="0"/>
              <a:t>Wikipedia</a:t>
            </a:r>
            <a:r>
              <a:rPr lang="en-US" sz="1600" dirty="0"/>
              <a:t>: "Wikipedia Python programming"</a:t>
            </a:r>
          </a:p>
          <a:p>
            <a:pPr marL="0" indent="0" algn="l">
              <a:lnSpc>
                <a:spcPts val="2800"/>
              </a:lnSpc>
              <a:buNone/>
            </a:pPr>
            <a:endParaRPr lang="en-US" sz="1750" dirty="0"/>
          </a:p>
        </p:txBody>
      </p:sp>
      <p:sp>
        <p:nvSpPr>
          <p:cNvPr id="8" name="Shape 6"/>
          <p:cNvSpPr/>
          <p:nvPr/>
        </p:nvSpPr>
        <p:spPr>
          <a:xfrm>
            <a:off x="5137547" y="3605093"/>
            <a:ext cx="4355306" cy="2360414"/>
          </a:xfrm>
          <a:prstGeom prst="rect">
            <a:avLst/>
          </a:prstGeom>
          <a:solidFill>
            <a:srgbClr val="E8F3E8"/>
          </a:solidFill>
          <a:ln/>
        </p:spPr>
      </p:sp>
      <p:sp>
        <p:nvSpPr>
          <p:cNvPr id="9" name="Shape 7"/>
          <p:cNvSpPr/>
          <p:nvPr/>
        </p:nvSpPr>
        <p:spPr>
          <a:xfrm>
            <a:off x="5137547" y="3605093"/>
            <a:ext cx="30480" cy="2360414"/>
          </a:xfrm>
          <a:prstGeom prst="roundRect">
            <a:avLst>
              <a:gd name="adj" fmla="val 659991"/>
            </a:avLst>
          </a:prstGeom>
          <a:solidFill>
            <a:srgbClr val="CED9CE"/>
          </a:solidFill>
          <a:ln/>
        </p:spPr>
      </p:sp>
      <p:sp>
        <p:nvSpPr>
          <p:cNvPr id="10" name="Text 8"/>
          <p:cNvSpPr/>
          <p:nvPr/>
        </p:nvSpPr>
        <p:spPr>
          <a:xfrm>
            <a:off x="5696307" y="3828574"/>
            <a:ext cx="3084790" cy="349210"/>
          </a:xfrm>
          <a:prstGeom prst="rect">
            <a:avLst/>
          </a:prstGeom>
          <a:noFill/>
          <a:ln/>
        </p:spPr>
        <p:txBody>
          <a:bodyPr wrap="none" lIns="0" tIns="0" rIns="0" bIns="0" rtlCol="0" anchor="t"/>
          <a:lstStyle/>
          <a:p>
            <a:pPr marL="0" indent="0" algn="l">
              <a:lnSpc>
                <a:spcPts val="2700"/>
              </a:lnSpc>
              <a:buNone/>
            </a:pPr>
            <a:r>
              <a:rPr lang="en-US" sz="2150" b="1" dirty="0">
                <a:solidFill>
                  <a:srgbClr val="405449"/>
                </a:solidFill>
                <a:latin typeface="Fraunces Extra Bold" pitchFamily="34" charset="0"/>
              </a:rPr>
              <a:t>Commands</a:t>
            </a:r>
            <a:endParaRPr lang="en-US" sz="2150" dirty="0"/>
          </a:p>
        </p:txBody>
      </p:sp>
      <p:sp>
        <p:nvSpPr>
          <p:cNvPr id="11" name="Text 9"/>
          <p:cNvSpPr/>
          <p:nvPr/>
        </p:nvSpPr>
        <p:spPr>
          <a:xfrm>
            <a:off x="5696307" y="4311848"/>
            <a:ext cx="3237786" cy="1430179"/>
          </a:xfrm>
          <a:prstGeom prst="rect">
            <a:avLst/>
          </a:prstGeom>
          <a:noFill/>
          <a:ln/>
        </p:spPr>
        <p:txBody>
          <a:bodyPr wrap="square" lIns="0" tIns="0" rIns="0" bIns="0" rtlCol="0" anchor="t"/>
          <a:lstStyle/>
          <a:p>
            <a:r>
              <a:rPr lang="en-US" b="1" dirty="0"/>
              <a:t>Open Websites</a:t>
            </a:r>
            <a:r>
              <a:rPr lang="en-US" dirty="0"/>
              <a:t>: "Open YouTube", "Open Google", "Open Stack Overflow"</a:t>
            </a:r>
          </a:p>
          <a:p>
            <a:r>
              <a:rPr lang="en-US" b="1" dirty="0"/>
              <a:t>Jokes</a:t>
            </a:r>
            <a:r>
              <a:rPr lang="en-US" dirty="0"/>
              <a:t>: "Tell me a joke"</a:t>
            </a:r>
          </a:p>
          <a:p>
            <a:pPr marL="0" indent="0" algn="l">
              <a:lnSpc>
                <a:spcPts val="2800"/>
              </a:lnSpc>
              <a:buNone/>
            </a:pPr>
            <a:endParaRPr lang="en-US" sz="1750" dirty="0"/>
          </a:p>
        </p:txBody>
      </p:sp>
      <p:sp>
        <p:nvSpPr>
          <p:cNvPr id="12" name="Shape 10"/>
          <p:cNvSpPr/>
          <p:nvPr/>
        </p:nvSpPr>
        <p:spPr>
          <a:xfrm>
            <a:off x="4858226" y="4505861"/>
            <a:ext cx="558760" cy="558760"/>
          </a:xfrm>
          <a:prstGeom prst="roundRect">
            <a:avLst>
              <a:gd name="adj" fmla="val 36002"/>
            </a:avLst>
          </a:prstGeom>
          <a:solidFill>
            <a:srgbClr val="FAFFFA"/>
          </a:solidFill>
          <a:ln w="30480">
            <a:solidFill>
              <a:srgbClr val="CED9CE"/>
            </a:solidFill>
            <a:prstDash val="solid"/>
          </a:ln>
        </p:spPr>
      </p:sp>
      <p:pic>
        <p:nvPicPr>
          <p:cNvPr id="13" name="Image 0" descr="preencoded.png"/>
          <p:cNvPicPr>
            <a:picLocks noChangeAspect="1"/>
          </p:cNvPicPr>
          <p:nvPr/>
        </p:nvPicPr>
        <p:blipFill>
          <a:blip r:embed="rId3"/>
          <a:stretch>
            <a:fillRect/>
          </a:stretch>
        </p:blipFill>
        <p:spPr>
          <a:xfrm>
            <a:off x="4997887" y="4610636"/>
            <a:ext cx="279321" cy="349210"/>
          </a:xfrm>
          <a:prstGeom prst="rect">
            <a:avLst/>
          </a:prstGeom>
        </p:spPr>
      </p:pic>
      <p:sp>
        <p:nvSpPr>
          <p:cNvPr id="14" name="Shape 11"/>
          <p:cNvSpPr/>
          <p:nvPr/>
        </p:nvSpPr>
        <p:spPr>
          <a:xfrm>
            <a:off x="9492853" y="3605093"/>
            <a:ext cx="4355306" cy="2360414"/>
          </a:xfrm>
          <a:prstGeom prst="rect">
            <a:avLst/>
          </a:prstGeom>
          <a:solidFill>
            <a:srgbClr val="E8F3E8"/>
          </a:solidFill>
          <a:ln/>
        </p:spPr>
      </p:sp>
      <p:sp>
        <p:nvSpPr>
          <p:cNvPr id="15" name="Shape 12"/>
          <p:cNvSpPr/>
          <p:nvPr/>
        </p:nvSpPr>
        <p:spPr>
          <a:xfrm>
            <a:off x="9492853" y="3605093"/>
            <a:ext cx="30480" cy="2360414"/>
          </a:xfrm>
          <a:prstGeom prst="roundRect">
            <a:avLst>
              <a:gd name="adj" fmla="val 659991"/>
            </a:avLst>
          </a:prstGeom>
          <a:solidFill>
            <a:srgbClr val="CED9CE"/>
          </a:solidFill>
          <a:ln/>
        </p:spPr>
      </p:sp>
      <p:sp>
        <p:nvSpPr>
          <p:cNvPr id="16" name="Text 13"/>
          <p:cNvSpPr/>
          <p:nvPr/>
        </p:nvSpPr>
        <p:spPr>
          <a:xfrm>
            <a:off x="10051613" y="3828574"/>
            <a:ext cx="2793921" cy="349210"/>
          </a:xfrm>
          <a:prstGeom prst="rect">
            <a:avLst/>
          </a:prstGeom>
          <a:noFill/>
          <a:ln/>
        </p:spPr>
        <p:txBody>
          <a:bodyPr wrap="none" lIns="0" tIns="0" rIns="0" bIns="0" rtlCol="0" anchor="t"/>
          <a:lstStyle/>
          <a:p>
            <a:pPr marL="0" indent="0" algn="l">
              <a:lnSpc>
                <a:spcPts val="2700"/>
              </a:lnSpc>
              <a:buNone/>
            </a:pPr>
            <a:r>
              <a:rPr lang="en-US" sz="2150" b="1" dirty="0">
                <a:solidFill>
                  <a:srgbClr val="405449"/>
                </a:solidFill>
                <a:latin typeface="Fraunces Extra Bold" pitchFamily="34" charset="0"/>
                <a:ea typeface="Fraunces Extra Bold" pitchFamily="34" charset="-122"/>
                <a:cs typeface="Fraunces Extra Bold" pitchFamily="34" charset="-120"/>
              </a:rPr>
              <a:t>Command Support</a:t>
            </a:r>
            <a:endParaRPr lang="en-US" sz="2150" dirty="0"/>
          </a:p>
        </p:txBody>
      </p:sp>
      <p:sp>
        <p:nvSpPr>
          <p:cNvPr id="17" name="Text 14"/>
          <p:cNvSpPr/>
          <p:nvPr/>
        </p:nvSpPr>
        <p:spPr>
          <a:xfrm>
            <a:off x="10051613" y="4311848"/>
            <a:ext cx="3573066" cy="1430179"/>
          </a:xfrm>
          <a:prstGeom prst="rect">
            <a:avLst/>
          </a:prstGeom>
          <a:noFill/>
          <a:ln/>
        </p:spPr>
        <p:txBody>
          <a:bodyPr wrap="square" lIns="0" tIns="0" rIns="0" bIns="0" rtlCol="0" anchor="t"/>
          <a:lstStyle/>
          <a:p>
            <a:r>
              <a:rPr lang="en-US" sz="1600" b="1" dirty="0"/>
              <a:t>Weather</a:t>
            </a:r>
            <a:r>
              <a:rPr lang="en-US" sz="1600" dirty="0"/>
              <a:t>: "How's the weather?" (placeholder implementation)</a:t>
            </a:r>
          </a:p>
          <a:p>
            <a:r>
              <a:rPr lang="en-US" sz="1600" b="1" dirty="0"/>
              <a:t>Exit</a:t>
            </a:r>
            <a:r>
              <a:rPr lang="en-US" sz="1600" dirty="0"/>
              <a:t>: "Goodbye", "Exit", "Quit"</a:t>
            </a:r>
          </a:p>
          <a:p>
            <a:pPr marL="0" indent="0" algn="l">
              <a:lnSpc>
                <a:spcPts val="2800"/>
              </a:lnSpc>
              <a:buNone/>
            </a:pPr>
            <a:endParaRPr lang="en-US" sz="1750" dirty="0"/>
          </a:p>
        </p:txBody>
      </p:sp>
      <p:sp>
        <p:nvSpPr>
          <p:cNvPr id="18" name="Shape 15"/>
          <p:cNvSpPr/>
          <p:nvPr/>
        </p:nvSpPr>
        <p:spPr>
          <a:xfrm>
            <a:off x="9213533" y="4505861"/>
            <a:ext cx="558760" cy="558760"/>
          </a:xfrm>
          <a:prstGeom prst="roundRect">
            <a:avLst>
              <a:gd name="adj" fmla="val 36002"/>
            </a:avLst>
          </a:prstGeom>
          <a:solidFill>
            <a:srgbClr val="FAFFFA"/>
          </a:solidFill>
          <a:ln w="30480">
            <a:solidFill>
              <a:srgbClr val="CED9CE"/>
            </a:solidFill>
            <a:prstDash val="solid"/>
          </a:ln>
        </p:spPr>
      </p:sp>
      <p:pic>
        <p:nvPicPr>
          <p:cNvPr id="19" name="Image 1" descr="preencoded.png"/>
          <p:cNvPicPr>
            <a:picLocks noChangeAspect="1"/>
          </p:cNvPicPr>
          <p:nvPr/>
        </p:nvPicPr>
        <p:blipFill>
          <a:blip r:embed="rId4"/>
          <a:stretch>
            <a:fillRect/>
          </a:stretch>
        </p:blipFill>
        <p:spPr>
          <a:xfrm>
            <a:off x="9353193" y="4610636"/>
            <a:ext cx="279321" cy="349210"/>
          </a:xfrm>
          <a:prstGeom prst="rect">
            <a:avLst/>
          </a:prstGeom>
        </p:spPr>
      </p:pic>
      <p:sp>
        <p:nvSpPr>
          <p:cNvPr id="20" name="Text 16"/>
          <p:cNvSpPr/>
          <p:nvPr/>
        </p:nvSpPr>
        <p:spPr>
          <a:xfrm>
            <a:off x="1117402" y="6468189"/>
            <a:ext cx="12730758" cy="715089"/>
          </a:xfrm>
          <a:prstGeom prst="rect">
            <a:avLst/>
          </a:prstGeom>
          <a:noFill/>
          <a:ln/>
        </p:spPr>
        <p:txBody>
          <a:bodyPr wrap="square" lIns="0" tIns="0" rIns="0" bIns="0" rtlCol="0" anchor="t"/>
          <a:lstStyle/>
          <a:p>
            <a:pPr marL="0" indent="0" algn="l">
              <a:lnSpc>
                <a:spcPts val="2800"/>
              </a:lnSpc>
              <a:buNone/>
            </a:pPr>
            <a:r>
              <a:rPr lang="en-US" sz="1750" dirty="0">
                <a:solidFill>
                  <a:srgbClr val="405449"/>
                </a:solidFill>
                <a:latin typeface="Nobile" pitchFamily="34" charset="0"/>
                <a:ea typeface="Nobile" pitchFamily="34" charset="-122"/>
                <a:cs typeface="Nobile" pitchFamily="34" charset="-120"/>
              </a:rPr>
              <a:t>These applications lead to </a:t>
            </a:r>
            <a:r>
              <a:rPr lang="en-US" sz="1750" dirty="0">
                <a:solidFill>
                  <a:srgbClr val="438951"/>
                </a:solidFill>
                <a:latin typeface="Nobile" pitchFamily="34" charset="0"/>
                <a:ea typeface="Nobile" pitchFamily="34" charset="-122"/>
                <a:cs typeface="Nobile" pitchFamily="34" charset="-120"/>
              </a:rPr>
              <a:t>70% automation</a:t>
            </a:r>
            <a:r>
              <a:rPr lang="en-US" sz="1750" dirty="0">
                <a:solidFill>
                  <a:srgbClr val="405449"/>
                </a:solidFill>
                <a:latin typeface="Nobile" pitchFamily="34" charset="0"/>
                <a:ea typeface="Nobile" pitchFamily="34" charset="-122"/>
                <a:cs typeface="Nobile" pitchFamily="34" charset="-120"/>
              </a:rPr>
              <a:t> of Level 1 support tickets, significantly reducing operational costs and boosting customer satisfaction.</a:t>
            </a:r>
            <a:endParaRPr lang="en-US" sz="1750" dirty="0"/>
          </a:p>
        </p:txBody>
      </p:sp>
      <p:sp>
        <p:nvSpPr>
          <p:cNvPr id="21" name="Shape 17"/>
          <p:cNvSpPr/>
          <p:nvPr/>
        </p:nvSpPr>
        <p:spPr>
          <a:xfrm>
            <a:off x="782241" y="6216848"/>
            <a:ext cx="30480" cy="1217771"/>
          </a:xfrm>
          <a:prstGeom prst="rect">
            <a:avLst/>
          </a:prstGeom>
          <a:solidFill>
            <a:srgbClr val="438951"/>
          </a:solidFill>
          <a:ln/>
        </p:spPr>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1088469"/>
            <a:ext cx="9545360" cy="708779"/>
          </a:xfrm>
          <a:prstGeom prst="rect">
            <a:avLst/>
          </a:prstGeom>
          <a:noFill/>
          <a:ln/>
        </p:spPr>
        <p:txBody>
          <a:bodyPr wrap="none" lIns="0" tIns="0" rIns="0" bIns="0" rtlCol="0" anchor="t"/>
          <a:lstStyle/>
          <a:p>
            <a:pPr marL="0" indent="0" algn="l">
              <a:lnSpc>
                <a:spcPts val="5550"/>
              </a:lnSpc>
              <a:buNone/>
            </a:pPr>
            <a:r>
              <a:rPr lang="en-US" sz="4450" b="1" dirty="0">
                <a:solidFill>
                  <a:srgbClr val="3B4540"/>
                </a:solidFill>
                <a:latin typeface="Fraunces Extra Bold" pitchFamily="34" charset="0"/>
                <a:ea typeface="Fraunces Extra Bold" pitchFamily="34" charset="-122"/>
                <a:cs typeface="Fraunces Extra Bold" pitchFamily="34" charset="-120"/>
              </a:rPr>
              <a:t>Market Momentum &amp; Investment</a:t>
            </a:r>
            <a:endParaRPr lang="en-US" sz="4450" dirty="0"/>
          </a:p>
        </p:txBody>
      </p:sp>
      <p:sp>
        <p:nvSpPr>
          <p:cNvPr id="3" name="Shape 1"/>
          <p:cNvSpPr/>
          <p:nvPr/>
        </p:nvSpPr>
        <p:spPr>
          <a:xfrm>
            <a:off x="793790" y="2392561"/>
            <a:ext cx="6244709" cy="3496985"/>
          </a:xfrm>
          <a:prstGeom prst="roundRect">
            <a:avLst>
              <a:gd name="adj" fmla="val 5838"/>
            </a:avLst>
          </a:prstGeom>
          <a:solidFill>
            <a:srgbClr val="DFDFE0"/>
          </a:solidFill>
          <a:ln/>
        </p:spPr>
      </p:sp>
      <p:pic>
        <p:nvPicPr>
          <p:cNvPr id="4" name="Image 0" descr="preencoded.png"/>
          <p:cNvPicPr>
            <a:picLocks noChangeAspect="1"/>
          </p:cNvPicPr>
          <p:nvPr/>
        </p:nvPicPr>
        <p:blipFill>
          <a:blip r:embed="rId3"/>
          <a:stretch>
            <a:fillRect/>
          </a:stretch>
        </p:blipFill>
        <p:spPr>
          <a:xfrm>
            <a:off x="3717727" y="3914180"/>
            <a:ext cx="396835" cy="453628"/>
          </a:xfrm>
          <a:prstGeom prst="rect">
            <a:avLst/>
          </a:prstGeom>
        </p:spPr>
      </p:pic>
      <p:sp>
        <p:nvSpPr>
          <p:cNvPr id="5" name="Text 2"/>
          <p:cNvSpPr/>
          <p:nvPr/>
        </p:nvSpPr>
        <p:spPr>
          <a:xfrm>
            <a:off x="793790" y="6144697"/>
            <a:ext cx="6244709" cy="725805"/>
          </a:xfrm>
          <a:prstGeom prst="rect">
            <a:avLst/>
          </a:prstGeom>
          <a:noFill/>
          <a:ln/>
        </p:spPr>
        <p:txBody>
          <a:bodyPr wrap="square" lIns="0" tIns="0" rIns="0" bIns="0" rtlCol="0" anchor="t"/>
          <a:lstStyle/>
          <a:p>
            <a:pPr marL="0" indent="0" algn="l">
              <a:lnSpc>
                <a:spcPts val="2850"/>
              </a:lnSpc>
              <a:buNone/>
            </a:pPr>
            <a:r>
              <a:rPr lang="en-US" sz="1750" dirty="0">
                <a:solidFill>
                  <a:srgbClr val="405449"/>
                </a:solidFill>
                <a:latin typeface="Nobile" pitchFamily="34" charset="0"/>
                <a:ea typeface="Nobile" pitchFamily="34" charset="-122"/>
                <a:cs typeface="Nobile" pitchFamily="34" charset="-120"/>
              </a:rPr>
              <a:t>The Voice Assistant Market is poised for massive expansion, driven by continuous innovation.</a:t>
            </a:r>
            <a:endParaRPr lang="en-US" sz="1750" dirty="0"/>
          </a:p>
        </p:txBody>
      </p:sp>
      <p:sp>
        <p:nvSpPr>
          <p:cNvPr id="6" name="Text 3"/>
          <p:cNvSpPr/>
          <p:nvPr/>
        </p:nvSpPr>
        <p:spPr>
          <a:xfrm>
            <a:off x="7599521" y="2364224"/>
            <a:ext cx="2835235" cy="354330"/>
          </a:xfrm>
          <a:prstGeom prst="rect">
            <a:avLst/>
          </a:prstGeom>
          <a:noFill/>
          <a:ln/>
        </p:spPr>
        <p:txBody>
          <a:bodyPr wrap="none" lIns="0" tIns="0" rIns="0" bIns="0" rtlCol="0" anchor="t"/>
          <a:lstStyle/>
          <a:p>
            <a:pPr>
              <a:lnSpc>
                <a:spcPts val="2750"/>
              </a:lnSpc>
            </a:pPr>
            <a:r>
              <a:rPr lang="en-IN" dirty="0"/>
              <a:t>Technology Stack</a:t>
            </a:r>
          </a:p>
          <a:p>
            <a:pPr marL="0" indent="0" algn="l">
              <a:lnSpc>
                <a:spcPts val="2750"/>
              </a:lnSpc>
              <a:buNone/>
            </a:pPr>
            <a:endParaRPr lang="en-US" sz="2200" dirty="0"/>
          </a:p>
        </p:txBody>
      </p:sp>
      <p:sp>
        <p:nvSpPr>
          <p:cNvPr id="7" name="Text 4"/>
          <p:cNvSpPr/>
          <p:nvPr/>
        </p:nvSpPr>
        <p:spPr>
          <a:xfrm>
            <a:off x="7599521" y="2875721"/>
            <a:ext cx="6237089" cy="3335531"/>
          </a:xfrm>
          <a:prstGeom prst="rect">
            <a:avLst/>
          </a:prstGeom>
          <a:noFill/>
          <a:ln/>
        </p:spPr>
        <p:txBody>
          <a:bodyPr wrap="square" lIns="0" tIns="0" rIns="0" bIns="0" rtlCol="0" anchor="t"/>
          <a:lstStyle/>
          <a:p>
            <a:r>
              <a:rPr lang="en-IN" b="1" dirty="0"/>
              <a:t>Backend</a:t>
            </a:r>
            <a:r>
              <a:rPr lang="en-IN" dirty="0"/>
              <a:t>: </a:t>
            </a:r>
            <a:r>
              <a:rPr lang="en-IN" sz="1750" dirty="0">
                <a:solidFill>
                  <a:srgbClr val="405449"/>
                </a:solidFill>
                <a:latin typeface="Nobile" pitchFamily="34" charset="0"/>
              </a:rPr>
              <a:t>Flask</a:t>
            </a:r>
            <a:r>
              <a:rPr lang="en-IN" dirty="0"/>
              <a:t> (Python web framework)</a:t>
            </a:r>
          </a:p>
          <a:p>
            <a:endParaRPr lang="en-IN" dirty="0"/>
          </a:p>
          <a:p>
            <a:r>
              <a:rPr lang="en-IN" b="1" dirty="0"/>
              <a:t>Speech </a:t>
            </a:r>
            <a:r>
              <a:rPr lang="en-IN" sz="1750" dirty="0">
                <a:solidFill>
                  <a:srgbClr val="405449"/>
                </a:solidFill>
                <a:latin typeface="Nobile" pitchFamily="34" charset="0"/>
              </a:rPr>
              <a:t>Recognition</a:t>
            </a:r>
            <a:r>
              <a:rPr lang="en-IN" dirty="0"/>
              <a:t>: Speech Recognition library with Google Speech API</a:t>
            </a:r>
          </a:p>
          <a:p>
            <a:endParaRPr lang="en-IN" dirty="0"/>
          </a:p>
          <a:p>
            <a:r>
              <a:rPr lang="en-IN" b="1" dirty="0"/>
              <a:t>Text-to-Speech</a:t>
            </a:r>
            <a:r>
              <a:rPr lang="en-IN" dirty="0"/>
              <a:t>: pyttsx3 for </a:t>
            </a:r>
            <a:r>
              <a:rPr lang="en-IN" sz="1750" dirty="0">
                <a:solidFill>
                  <a:srgbClr val="405449"/>
                </a:solidFill>
                <a:latin typeface="Nobile" pitchFamily="34" charset="0"/>
              </a:rPr>
              <a:t>offline</a:t>
            </a:r>
            <a:r>
              <a:rPr lang="en-IN" dirty="0"/>
              <a:t> speech synthesis</a:t>
            </a:r>
          </a:p>
          <a:p>
            <a:r>
              <a:rPr lang="en-IN" b="1" dirty="0"/>
              <a:t>Web Integration</a:t>
            </a:r>
            <a:r>
              <a:rPr lang="en-IN" dirty="0"/>
              <a:t>: Wikipedia API, Web browser module</a:t>
            </a:r>
          </a:p>
          <a:p>
            <a:endParaRPr lang="en-IN" dirty="0"/>
          </a:p>
          <a:p>
            <a:r>
              <a:rPr lang="en-IN" b="1" dirty="0"/>
              <a:t>Frontend</a:t>
            </a:r>
            <a:r>
              <a:rPr lang="en-IN" dirty="0"/>
              <a:t>: HTML5, CSS3, JavaScript</a:t>
            </a:r>
          </a:p>
          <a:p>
            <a:endParaRPr lang="en-IN" dirty="0"/>
          </a:p>
          <a:p>
            <a:r>
              <a:rPr lang="en-IN" b="1" dirty="0"/>
              <a:t>Additional Python Libraries</a:t>
            </a:r>
            <a:r>
              <a:rPr lang="en-IN" dirty="0"/>
              <a:t>: Requests, Threading, Datetime</a:t>
            </a:r>
          </a:p>
          <a:p>
            <a:pPr marL="342900" indent="-342900" algn="l">
              <a:lnSpc>
                <a:spcPts val="2850"/>
              </a:lnSpc>
              <a:buSzPct val="100000"/>
              <a:buChar char="•"/>
            </a:pPr>
            <a:endParaRPr lang="en-US" sz="1750" dirty="0"/>
          </a:p>
        </p:txBody>
      </p:sp>
      <p:sp>
        <p:nvSpPr>
          <p:cNvPr id="8" name="Text 5"/>
          <p:cNvSpPr/>
          <p:nvPr/>
        </p:nvSpPr>
        <p:spPr>
          <a:xfrm>
            <a:off x="7599521" y="4113371"/>
            <a:ext cx="6244709" cy="725805"/>
          </a:xfrm>
          <a:prstGeom prst="rect">
            <a:avLst/>
          </a:prstGeom>
          <a:noFill/>
          <a:ln/>
        </p:spPr>
        <p:txBody>
          <a:bodyPr wrap="square" lIns="0" tIns="0" rIns="0" bIns="0" rtlCol="0" anchor="t"/>
          <a:lstStyle/>
          <a:p>
            <a:pPr marL="342900" indent="-342900" algn="l">
              <a:lnSpc>
                <a:spcPts val="2850"/>
              </a:lnSpc>
              <a:buSzPct val="100000"/>
              <a:buChar char="•"/>
            </a:pPr>
            <a:endParaRPr lang="en-US" sz="1750" dirty="0"/>
          </a:p>
        </p:txBody>
      </p:sp>
      <p:sp>
        <p:nvSpPr>
          <p:cNvPr id="9" name="Text 6"/>
          <p:cNvSpPr/>
          <p:nvPr/>
        </p:nvSpPr>
        <p:spPr>
          <a:xfrm>
            <a:off x="7599521" y="4918472"/>
            <a:ext cx="6244709" cy="1088708"/>
          </a:xfrm>
          <a:prstGeom prst="rect">
            <a:avLst/>
          </a:prstGeom>
          <a:noFill/>
          <a:ln/>
        </p:spPr>
        <p:txBody>
          <a:bodyPr wrap="square" lIns="0" tIns="0" rIns="0" bIns="0" rtlCol="0" anchor="t"/>
          <a:lstStyle/>
          <a:p>
            <a:pPr marL="342900" indent="-342900" algn="l">
              <a:lnSpc>
                <a:spcPts val="2850"/>
              </a:lnSpc>
              <a:buSzPct val="100000"/>
              <a:buChar char="•"/>
            </a:pPr>
            <a:endParaRPr lang="en-US" sz="1750" dirty="0">
              <a:solidFill>
                <a:srgbClr val="405449"/>
              </a:solidFill>
              <a:latin typeface="Nobile" pitchFamily="34" charset="0"/>
            </a:endParaRPr>
          </a:p>
        </p:txBody>
      </p:sp>
      <p:sp>
        <p:nvSpPr>
          <p:cNvPr id="10" name="Text 7"/>
          <p:cNvSpPr/>
          <p:nvPr/>
        </p:nvSpPr>
        <p:spPr>
          <a:xfrm>
            <a:off x="7599521" y="6211253"/>
            <a:ext cx="6244709" cy="725805"/>
          </a:xfrm>
          <a:prstGeom prst="rect">
            <a:avLst/>
          </a:prstGeom>
          <a:noFill/>
          <a:ln/>
        </p:spPr>
        <p:txBody>
          <a:bodyPr wrap="square" lIns="0" tIns="0" rIns="0" bIns="0" rtlCol="0" anchor="t"/>
          <a:lstStyle/>
          <a:p>
            <a:pPr marL="0" indent="0" algn="l">
              <a:lnSpc>
                <a:spcPts val="2850"/>
              </a:lnSpc>
              <a:buNone/>
            </a:pPr>
            <a:r>
              <a:rPr lang="en-US" sz="1750" dirty="0">
                <a:solidFill>
                  <a:srgbClr val="405449"/>
                </a:solidFill>
                <a:latin typeface="Nobile" pitchFamily="34" charset="0"/>
                <a:ea typeface="Nobile" pitchFamily="34" charset="-122"/>
                <a:cs typeface="Nobile" pitchFamily="34" charset="-120"/>
              </a:rPr>
              <a:t>This significant growth underscores the increasing confidence and investment in voice AI technologies.</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47474" y="587335"/>
            <a:ext cx="9563100" cy="667464"/>
          </a:xfrm>
          <a:prstGeom prst="rect">
            <a:avLst/>
          </a:prstGeom>
          <a:noFill/>
          <a:ln/>
        </p:spPr>
        <p:txBody>
          <a:bodyPr wrap="none" lIns="0" tIns="0" rIns="0" bIns="0" rtlCol="0" anchor="t"/>
          <a:lstStyle/>
          <a:p>
            <a:pPr marL="0" indent="0" algn="l">
              <a:lnSpc>
                <a:spcPts val="5250"/>
              </a:lnSpc>
              <a:buNone/>
            </a:pPr>
            <a:r>
              <a:rPr lang="en-US" sz="4200" b="1" dirty="0">
                <a:solidFill>
                  <a:srgbClr val="3B4540"/>
                </a:solidFill>
                <a:latin typeface="Fraunces Extra Bold" pitchFamily="34" charset="0"/>
                <a:ea typeface="Fraunces Extra Bold" pitchFamily="34" charset="-122"/>
                <a:cs typeface="Fraunces Extra Bold" pitchFamily="34" charset="-120"/>
              </a:rPr>
              <a:t>Cutting-Edge Innovations &amp; Trends</a:t>
            </a:r>
            <a:endParaRPr lang="en-US" sz="4200" dirty="0"/>
          </a:p>
        </p:txBody>
      </p:sp>
      <p:sp>
        <p:nvSpPr>
          <p:cNvPr id="3" name="Shape 1"/>
          <p:cNvSpPr/>
          <p:nvPr/>
        </p:nvSpPr>
        <p:spPr>
          <a:xfrm>
            <a:off x="747474" y="2002155"/>
            <a:ext cx="6460927" cy="2264688"/>
          </a:xfrm>
          <a:prstGeom prst="roundRect">
            <a:avLst>
              <a:gd name="adj" fmla="val 6460"/>
            </a:avLst>
          </a:prstGeom>
          <a:solidFill>
            <a:srgbClr val="FAFFFA"/>
          </a:solidFill>
          <a:ln/>
        </p:spPr>
      </p:sp>
      <p:sp>
        <p:nvSpPr>
          <p:cNvPr id="4" name="Shape 2"/>
          <p:cNvSpPr/>
          <p:nvPr/>
        </p:nvSpPr>
        <p:spPr>
          <a:xfrm>
            <a:off x="747474" y="1971675"/>
            <a:ext cx="6460927" cy="121920"/>
          </a:xfrm>
          <a:prstGeom prst="roundRect">
            <a:avLst>
              <a:gd name="adj" fmla="val 157661"/>
            </a:avLst>
          </a:prstGeom>
          <a:solidFill>
            <a:srgbClr val="438951"/>
          </a:solidFill>
          <a:ln/>
        </p:spPr>
      </p:sp>
      <p:sp>
        <p:nvSpPr>
          <p:cNvPr id="5" name="Shape 3"/>
          <p:cNvSpPr/>
          <p:nvPr/>
        </p:nvSpPr>
        <p:spPr>
          <a:xfrm>
            <a:off x="3657540" y="1681877"/>
            <a:ext cx="640675" cy="640675"/>
          </a:xfrm>
          <a:prstGeom prst="roundRect">
            <a:avLst>
              <a:gd name="adj" fmla="val 142724"/>
            </a:avLst>
          </a:prstGeom>
          <a:solidFill>
            <a:srgbClr val="438951"/>
          </a:solidFill>
          <a:ln/>
        </p:spPr>
      </p:sp>
      <p:sp>
        <p:nvSpPr>
          <p:cNvPr id="6" name="Text 4"/>
          <p:cNvSpPr/>
          <p:nvPr/>
        </p:nvSpPr>
        <p:spPr>
          <a:xfrm>
            <a:off x="3849707" y="1842016"/>
            <a:ext cx="256223" cy="320278"/>
          </a:xfrm>
          <a:prstGeom prst="rect">
            <a:avLst/>
          </a:prstGeom>
          <a:noFill/>
          <a:ln/>
        </p:spPr>
        <p:txBody>
          <a:bodyPr wrap="none" lIns="0" tIns="0" rIns="0" bIns="0" rtlCol="0" anchor="t"/>
          <a:lstStyle/>
          <a:p>
            <a:pPr marL="0" indent="0" algn="l">
              <a:lnSpc>
                <a:spcPts val="3200"/>
              </a:lnSpc>
              <a:buNone/>
            </a:pPr>
            <a:r>
              <a:rPr lang="en-US" sz="2000" b="1" dirty="0">
                <a:solidFill>
                  <a:srgbClr val="FFFFFF"/>
                </a:solidFill>
                <a:latin typeface="Fraunces Extra Bold" pitchFamily="34" charset="0"/>
                <a:ea typeface="Fraunces Extra Bold" pitchFamily="34" charset="-122"/>
                <a:cs typeface="Fraunces Extra Bold" pitchFamily="34" charset="-120"/>
              </a:rPr>
              <a:t>1</a:t>
            </a:r>
            <a:endParaRPr lang="en-US" sz="2000" dirty="0"/>
          </a:p>
        </p:txBody>
      </p:sp>
      <p:sp>
        <p:nvSpPr>
          <p:cNvPr id="7" name="Text 5"/>
          <p:cNvSpPr/>
          <p:nvPr/>
        </p:nvSpPr>
        <p:spPr>
          <a:xfrm>
            <a:off x="991433" y="2536031"/>
            <a:ext cx="2669619" cy="333613"/>
          </a:xfrm>
          <a:prstGeom prst="rect">
            <a:avLst/>
          </a:prstGeom>
          <a:noFill/>
          <a:ln/>
        </p:spPr>
        <p:txBody>
          <a:bodyPr wrap="none" lIns="0" tIns="0" rIns="0" bIns="0" rtlCol="0" anchor="t"/>
          <a:lstStyle/>
          <a:p>
            <a:pPr marL="0" indent="0" algn="l">
              <a:lnSpc>
                <a:spcPts val="2600"/>
              </a:lnSpc>
              <a:buNone/>
            </a:pPr>
            <a:r>
              <a:rPr lang="en-US" sz="2100" b="1" dirty="0">
                <a:solidFill>
                  <a:srgbClr val="405449"/>
                </a:solidFill>
                <a:latin typeface="Fraunces Extra Bold" pitchFamily="34" charset="0"/>
                <a:ea typeface="Fraunces Extra Bold" pitchFamily="34" charset="-122"/>
                <a:cs typeface="Fraunces Extra Bold" pitchFamily="34" charset="-120"/>
              </a:rPr>
              <a:t>Generative AI</a:t>
            </a:r>
            <a:endParaRPr lang="en-US" sz="2100" dirty="0"/>
          </a:p>
        </p:txBody>
      </p:sp>
      <p:sp>
        <p:nvSpPr>
          <p:cNvPr id="8" name="Text 6"/>
          <p:cNvSpPr/>
          <p:nvPr/>
        </p:nvSpPr>
        <p:spPr>
          <a:xfrm>
            <a:off x="991433" y="2997756"/>
            <a:ext cx="5973008" cy="1025128"/>
          </a:xfrm>
          <a:prstGeom prst="rect">
            <a:avLst/>
          </a:prstGeom>
          <a:noFill/>
          <a:ln/>
        </p:spPr>
        <p:txBody>
          <a:bodyPr wrap="square" lIns="0" tIns="0" rIns="0" bIns="0" rtlCol="0" anchor="t"/>
          <a:lstStyle/>
          <a:p>
            <a:pPr marL="0" indent="0" algn="l">
              <a:lnSpc>
                <a:spcPts val="2650"/>
              </a:lnSpc>
              <a:buNone/>
            </a:pPr>
            <a:r>
              <a:rPr lang="en-US" sz="1650" dirty="0">
                <a:solidFill>
                  <a:srgbClr val="405449"/>
                </a:solidFill>
                <a:latin typeface="Nobile" pitchFamily="34" charset="0"/>
                <a:ea typeface="Nobile" pitchFamily="34" charset="-122"/>
                <a:cs typeface="Nobile" pitchFamily="34" charset="-120"/>
              </a:rPr>
              <a:t>Models like </a:t>
            </a:r>
            <a:r>
              <a:rPr lang="en-US" sz="1650" b="1" dirty="0">
                <a:solidFill>
                  <a:srgbClr val="405449"/>
                </a:solidFill>
                <a:latin typeface="Nobile" pitchFamily="34" charset="0"/>
                <a:ea typeface="Nobile" pitchFamily="34" charset="-122"/>
                <a:cs typeface="Nobile" pitchFamily="34" charset="-120"/>
              </a:rPr>
              <a:t>GPT-4o</a:t>
            </a:r>
            <a:r>
              <a:rPr lang="en-US" sz="1650" dirty="0">
                <a:solidFill>
                  <a:srgbClr val="405449"/>
                </a:solidFill>
                <a:latin typeface="Nobile" pitchFamily="34" charset="0"/>
                <a:ea typeface="Nobile" pitchFamily="34" charset="-122"/>
                <a:cs typeface="Nobile" pitchFamily="34" charset="-120"/>
              </a:rPr>
              <a:t> enhance conversational depth, context, and personalization, leading to more natural interactions.</a:t>
            </a:r>
            <a:endParaRPr lang="en-US" sz="1650" dirty="0"/>
          </a:p>
        </p:txBody>
      </p:sp>
      <p:sp>
        <p:nvSpPr>
          <p:cNvPr id="9" name="Shape 7"/>
          <p:cNvSpPr/>
          <p:nvPr/>
        </p:nvSpPr>
        <p:spPr>
          <a:xfrm>
            <a:off x="7421880" y="2002155"/>
            <a:ext cx="6461046" cy="2264688"/>
          </a:xfrm>
          <a:prstGeom prst="roundRect">
            <a:avLst>
              <a:gd name="adj" fmla="val 6460"/>
            </a:avLst>
          </a:prstGeom>
          <a:solidFill>
            <a:srgbClr val="FAFFFA"/>
          </a:solidFill>
          <a:ln/>
        </p:spPr>
      </p:sp>
      <p:sp>
        <p:nvSpPr>
          <p:cNvPr id="10" name="Shape 8"/>
          <p:cNvSpPr/>
          <p:nvPr/>
        </p:nvSpPr>
        <p:spPr>
          <a:xfrm>
            <a:off x="7421880" y="1971675"/>
            <a:ext cx="6461046" cy="121920"/>
          </a:xfrm>
          <a:prstGeom prst="roundRect">
            <a:avLst>
              <a:gd name="adj" fmla="val 157661"/>
            </a:avLst>
          </a:prstGeom>
          <a:solidFill>
            <a:srgbClr val="438951"/>
          </a:solidFill>
          <a:ln/>
        </p:spPr>
      </p:sp>
      <p:sp>
        <p:nvSpPr>
          <p:cNvPr id="11" name="Shape 9"/>
          <p:cNvSpPr/>
          <p:nvPr/>
        </p:nvSpPr>
        <p:spPr>
          <a:xfrm>
            <a:off x="10332065" y="1681877"/>
            <a:ext cx="640675" cy="640675"/>
          </a:xfrm>
          <a:prstGeom prst="roundRect">
            <a:avLst>
              <a:gd name="adj" fmla="val 142724"/>
            </a:avLst>
          </a:prstGeom>
          <a:solidFill>
            <a:srgbClr val="438951"/>
          </a:solidFill>
          <a:ln/>
        </p:spPr>
      </p:sp>
      <p:sp>
        <p:nvSpPr>
          <p:cNvPr id="12" name="Text 10"/>
          <p:cNvSpPr/>
          <p:nvPr/>
        </p:nvSpPr>
        <p:spPr>
          <a:xfrm>
            <a:off x="10524232" y="1842016"/>
            <a:ext cx="256223" cy="320278"/>
          </a:xfrm>
          <a:prstGeom prst="rect">
            <a:avLst/>
          </a:prstGeom>
          <a:noFill/>
          <a:ln/>
        </p:spPr>
        <p:txBody>
          <a:bodyPr wrap="none" lIns="0" tIns="0" rIns="0" bIns="0" rtlCol="0" anchor="t"/>
          <a:lstStyle/>
          <a:p>
            <a:pPr marL="0" indent="0" algn="l">
              <a:lnSpc>
                <a:spcPts val="3200"/>
              </a:lnSpc>
              <a:buNone/>
            </a:pPr>
            <a:r>
              <a:rPr lang="en-US" sz="2000" b="1" dirty="0">
                <a:solidFill>
                  <a:srgbClr val="FFFFFF"/>
                </a:solidFill>
                <a:latin typeface="Fraunces Extra Bold" pitchFamily="34" charset="0"/>
                <a:ea typeface="Fraunces Extra Bold" pitchFamily="34" charset="-122"/>
                <a:cs typeface="Fraunces Extra Bold" pitchFamily="34" charset="-120"/>
              </a:rPr>
              <a:t>2</a:t>
            </a:r>
            <a:endParaRPr lang="en-US" sz="2000" dirty="0"/>
          </a:p>
        </p:txBody>
      </p:sp>
      <p:sp>
        <p:nvSpPr>
          <p:cNvPr id="13" name="Text 11"/>
          <p:cNvSpPr/>
          <p:nvPr/>
        </p:nvSpPr>
        <p:spPr>
          <a:xfrm>
            <a:off x="7665839" y="2536031"/>
            <a:ext cx="5353883" cy="333613"/>
          </a:xfrm>
          <a:prstGeom prst="rect">
            <a:avLst/>
          </a:prstGeom>
          <a:noFill/>
          <a:ln/>
        </p:spPr>
        <p:txBody>
          <a:bodyPr wrap="none" lIns="0" tIns="0" rIns="0" bIns="0" rtlCol="0" anchor="t"/>
          <a:lstStyle/>
          <a:p>
            <a:pPr marL="0" indent="0" algn="l">
              <a:lnSpc>
                <a:spcPts val="2600"/>
              </a:lnSpc>
              <a:buNone/>
            </a:pPr>
            <a:r>
              <a:rPr lang="en-US" sz="2100" b="1" dirty="0">
                <a:solidFill>
                  <a:srgbClr val="405449"/>
                </a:solidFill>
                <a:latin typeface="Fraunces Extra Bold" pitchFamily="34" charset="0"/>
                <a:ea typeface="Fraunces Extra Bold" pitchFamily="34" charset="-122"/>
                <a:cs typeface="Fraunces Extra Bold" pitchFamily="34" charset="-120"/>
              </a:rPr>
              <a:t>Retrieval Augmented Generation (RAG)</a:t>
            </a:r>
            <a:endParaRPr lang="en-US" sz="2100" dirty="0"/>
          </a:p>
        </p:txBody>
      </p:sp>
      <p:sp>
        <p:nvSpPr>
          <p:cNvPr id="14" name="Text 12"/>
          <p:cNvSpPr/>
          <p:nvPr/>
        </p:nvSpPr>
        <p:spPr>
          <a:xfrm>
            <a:off x="7665839" y="2997756"/>
            <a:ext cx="5973128" cy="1025128"/>
          </a:xfrm>
          <a:prstGeom prst="rect">
            <a:avLst/>
          </a:prstGeom>
          <a:noFill/>
          <a:ln/>
        </p:spPr>
        <p:txBody>
          <a:bodyPr wrap="square" lIns="0" tIns="0" rIns="0" bIns="0" rtlCol="0" anchor="t"/>
          <a:lstStyle/>
          <a:p>
            <a:pPr marL="0" indent="0" algn="l">
              <a:lnSpc>
                <a:spcPts val="2650"/>
              </a:lnSpc>
              <a:buNone/>
            </a:pPr>
            <a:r>
              <a:rPr lang="en-US" sz="1650" dirty="0">
                <a:solidFill>
                  <a:srgbClr val="405449"/>
                </a:solidFill>
                <a:latin typeface="Nobile" pitchFamily="34" charset="0"/>
                <a:ea typeface="Nobile" pitchFamily="34" charset="-122"/>
                <a:cs typeface="Nobile" pitchFamily="34" charset="-120"/>
              </a:rPr>
              <a:t>Enables bots to access and synthesize information from live knowledge bases dynamically, ensuring up-to-date responses.</a:t>
            </a:r>
            <a:endParaRPr lang="en-US" sz="1650" dirty="0"/>
          </a:p>
        </p:txBody>
      </p:sp>
      <p:sp>
        <p:nvSpPr>
          <p:cNvPr id="15" name="Shape 13"/>
          <p:cNvSpPr/>
          <p:nvPr/>
        </p:nvSpPr>
        <p:spPr>
          <a:xfrm>
            <a:off x="747474" y="4800600"/>
            <a:ext cx="6460927" cy="2264688"/>
          </a:xfrm>
          <a:prstGeom prst="roundRect">
            <a:avLst>
              <a:gd name="adj" fmla="val 6460"/>
            </a:avLst>
          </a:prstGeom>
          <a:solidFill>
            <a:srgbClr val="FAFFFA"/>
          </a:solidFill>
          <a:ln/>
        </p:spPr>
      </p:sp>
      <p:sp>
        <p:nvSpPr>
          <p:cNvPr id="16" name="Shape 14"/>
          <p:cNvSpPr/>
          <p:nvPr/>
        </p:nvSpPr>
        <p:spPr>
          <a:xfrm>
            <a:off x="747474" y="4770120"/>
            <a:ext cx="6460927" cy="121920"/>
          </a:xfrm>
          <a:prstGeom prst="roundRect">
            <a:avLst>
              <a:gd name="adj" fmla="val 157661"/>
            </a:avLst>
          </a:prstGeom>
          <a:solidFill>
            <a:srgbClr val="438951"/>
          </a:solidFill>
          <a:ln/>
        </p:spPr>
      </p:sp>
      <p:sp>
        <p:nvSpPr>
          <p:cNvPr id="17" name="Shape 15"/>
          <p:cNvSpPr/>
          <p:nvPr/>
        </p:nvSpPr>
        <p:spPr>
          <a:xfrm>
            <a:off x="3657540" y="4480322"/>
            <a:ext cx="640675" cy="640675"/>
          </a:xfrm>
          <a:prstGeom prst="roundRect">
            <a:avLst>
              <a:gd name="adj" fmla="val 142724"/>
            </a:avLst>
          </a:prstGeom>
          <a:solidFill>
            <a:srgbClr val="438951"/>
          </a:solidFill>
          <a:ln/>
        </p:spPr>
      </p:sp>
      <p:sp>
        <p:nvSpPr>
          <p:cNvPr id="18" name="Text 16"/>
          <p:cNvSpPr/>
          <p:nvPr/>
        </p:nvSpPr>
        <p:spPr>
          <a:xfrm>
            <a:off x="3849707" y="4640461"/>
            <a:ext cx="256223" cy="320278"/>
          </a:xfrm>
          <a:prstGeom prst="rect">
            <a:avLst/>
          </a:prstGeom>
          <a:noFill/>
          <a:ln/>
        </p:spPr>
        <p:txBody>
          <a:bodyPr wrap="none" lIns="0" tIns="0" rIns="0" bIns="0" rtlCol="0" anchor="t"/>
          <a:lstStyle/>
          <a:p>
            <a:pPr marL="0" indent="0" algn="l">
              <a:lnSpc>
                <a:spcPts val="3200"/>
              </a:lnSpc>
              <a:buNone/>
            </a:pPr>
            <a:r>
              <a:rPr lang="en-US" sz="2000" b="1" dirty="0">
                <a:solidFill>
                  <a:srgbClr val="FFFFFF"/>
                </a:solidFill>
                <a:latin typeface="Fraunces Extra Bold" pitchFamily="34" charset="0"/>
                <a:ea typeface="Fraunces Extra Bold" pitchFamily="34" charset="-122"/>
                <a:cs typeface="Fraunces Extra Bold" pitchFamily="34" charset="-120"/>
              </a:rPr>
              <a:t>3</a:t>
            </a:r>
            <a:endParaRPr lang="en-US" sz="2000" dirty="0"/>
          </a:p>
        </p:txBody>
      </p:sp>
      <p:sp>
        <p:nvSpPr>
          <p:cNvPr id="19" name="Text 17"/>
          <p:cNvSpPr/>
          <p:nvPr/>
        </p:nvSpPr>
        <p:spPr>
          <a:xfrm>
            <a:off x="991433" y="5334476"/>
            <a:ext cx="2846903" cy="333613"/>
          </a:xfrm>
          <a:prstGeom prst="rect">
            <a:avLst/>
          </a:prstGeom>
          <a:noFill/>
          <a:ln/>
        </p:spPr>
        <p:txBody>
          <a:bodyPr wrap="none" lIns="0" tIns="0" rIns="0" bIns="0" rtlCol="0" anchor="t"/>
          <a:lstStyle/>
          <a:p>
            <a:pPr marL="0" indent="0" algn="l">
              <a:lnSpc>
                <a:spcPts val="2600"/>
              </a:lnSpc>
              <a:buNone/>
            </a:pPr>
            <a:r>
              <a:rPr lang="en-US" sz="2100" b="1" dirty="0">
                <a:solidFill>
                  <a:srgbClr val="405449"/>
                </a:solidFill>
                <a:latin typeface="Fraunces Extra Bold" pitchFamily="34" charset="0"/>
                <a:ea typeface="Fraunces Extra Bold" pitchFamily="34" charset="-122"/>
                <a:cs typeface="Fraunces Extra Bold" pitchFamily="34" charset="-120"/>
              </a:rPr>
              <a:t>Multilingual Support</a:t>
            </a:r>
            <a:endParaRPr lang="en-US" sz="2100" dirty="0"/>
          </a:p>
        </p:txBody>
      </p:sp>
      <p:sp>
        <p:nvSpPr>
          <p:cNvPr id="20" name="Text 18"/>
          <p:cNvSpPr/>
          <p:nvPr/>
        </p:nvSpPr>
        <p:spPr>
          <a:xfrm>
            <a:off x="991433" y="5796201"/>
            <a:ext cx="5973008" cy="1025128"/>
          </a:xfrm>
          <a:prstGeom prst="rect">
            <a:avLst/>
          </a:prstGeom>
          <a:noFill/>
          <a:ln/>
        </p:spPr>
        <p:txBody>
          <a:bodyPr wrap="square" lIns="0" tIns="0" rIns="0" bIns="0" rtlCol="0" anchor="t"/>
          <a:lstStyle/>
          <a:p>
            <a:pPr marL="0" indent="0" algn="l">
              <a:lnSpc>
                <a:spcPts val="2650"/>
              </a:lnSpc>
              <a:buNone/>
            </a:pPr>
            <a:r>
              <a:rPr lang="en-US" sz="1650" dirty="0">
                <a:solidFill>
                  <a:srgbClr val="405449"/>
                </a:solidFill>
                <a:latin typeface="Nobile" pitchFamily="34" charset="0"/>
                <a:ea typeface="Nobile" pitchFamily="34" charset="-122"/>
                <a:cs typeface="Nobile" pitchFamily="34" charset="-120"/>
              </a:rPr>
              <a:t>Bots are increasingly offering support in multiple languages, improving global user experiences and market reach.</a:t>
            </a:r>
            <a:endParaRPr lang="en-US" sz="1650" dirty="0"/>
          </a:p>
        </p:txBody>
      </p:sp>
      <p:sp>
        <p:nvSpPr>
          <p:cNvPr id="21" name="Shape 19"/>
          <p:cNvSpPr/>
          <p:nvPr/>
        </p:nvSpPr>
        <p:spPr>
          <a:xfrm>
            <a:off x="7421880" y="4800600"/>
            <a:ext cx="6461046" cy="2264688"/>
          </a:xfrm>
          <a:prstGeom prst="roundRect">
            <a:avLst>
              <a:gd name="adj" fmla="val 6460"/>
            </a:avLst>
          </a:prstGeom>
          <a:solidFill>
            <a:srgbClr val="FAFFFA"/>
          </a:solidFill>
          <a:ln/>
        </p:spPr>
      </p:sp>
      <p:sp>
        <p:nvSpPr>
          <p:cNvPr id="22" name="Shape 20"/>
          <p:cNvSpPr/>
          <p:nvPr/>
        </p:nvSpPr>
        <p:spPr>
          <a:xfrm>
            <a:off x="7421880" y="4770120"/>
            <a:ext cx="6461046" cy="121920"/>
          </a:xfrm>
          <a:prstGeom prst="roundRect">
            <a:avLst>
              <a:gd name="adj" fmla="val 157661"/>
            </a:avLst>
          </a:prstGeom>
          <a:solidFill>
            <a:srgbClr val="438951"/>
          </a:solidFill>
          <a:ln/>
        </p:spPr>
      </p:sp>
      <p:sp>
        <p:nvSpPr>
          <p:cNvPr id="23" name="Shape 21"/>
          <p:cNvSpPr/>
          <p:nvPr/>
        </p:nvSpPr>
        <p:spPr>
          <a:xfrm>
            <a:off x="10332065" y="4480322"/>
            <a:ext cx="640675" cy="640675"/>
          </a:xfrm>
          <a:prstGeom prst="roundRect">
            <a:avLst>
              <a:gd name="adj" fmla="val 142724"/>
            </a:avLst>
          </a:prstGeom>
          <a:solidFill>
            <a:srgbClr val="438951"/>
          </a:solidFill>
          <a:ln/>
        </p:spPr>
      </p:sp>
      <p:sp>
        <p:nvSpPr>
          <p:cNvPr id="24" name="Text 22"/>
          <p:cNvSpPr/>
          <p:nvPr/>
        </p:nvSpPr>
        <p:spPr>
          <a:xfrm>
            <a:off x="10524232" y="4640461"/>
            <a:ext cx="256223" cy="320278"/>
          </a:xfrm>
          <a:prstGeom prst="rect">
            <a:avLst/>
          </a:prstGeom>
          <a:noFill/>
          <a:ln/>
        </p:spPr>
        <p:txBody>
          <a:bodyPr wrap="none" lIns="0" tIns="0" rIns="0" bIns="0" rtlCol="0" anchor="t"/>
          <a:lstStyle/>
          <a:p>
            <a:pPr marL="0" indent="0" algn="l">
              <a:lnSpc>
                <a:spcPts val="3200"/>
              </a:lnSpc>
              <a:buNone/>
            </a:pPr>
            <a:r>
              <a:rPr lang="en-US" sz="2000" b="1" dirty="0">
                <a:solidFill>
                  <a:srgbClr val="FFFFFF"/>
                </a:solidFill>
                <a:latin typeface="Fraunces Extra Bold" pitchFamily="34" charset="0"/>
                <a:ea typeface="Fraunces Extra Bold" pitchFamily="34" charset="-122"/>
                <a:cs typeface="Fraunces Extra Bold" pitchFamily="34" charset="-120"/>
              </a:rPr>
              <a:t>4</a:t>
            </a:r>
            <a:endParaRPr lang="en-US" sz="2000" dirty="0"/>
          </a:p>
        </p:txBody>
      </p:sp>
      <p:sp>
        <p:nvSpPr>
          <p:cNvPr id="25" name="Text 23"/>
          <p:cNvSpPr/>
          <p:nvPr/>
        </p:nvSpPr>
        <p:spPr>
          <a:xfrm>
            <a:off x="7665839" y="5334476"/>
            <a:ext cx="3419356" cy="333613"/>
          </a:xfrm>
          <a:prstGeom prst="rect">
            <a:avLst/>
          </a:prstGeom>
          <a:noFill/>
          <a:ln/>
        </p:spPr>
        <p:txBody>
          <a:bodyPr wrap="none" lIns="0" tIns="0" rIns="0" bIns="0" rtlCol="0" anchor="t"/>
          <a:lstStyle/>
          <a:p>
            <a:pPr marL="0" indent="0" algn="l">
              <a:lnSpc>
                <a:spcPts val="2600"/>
              </a:lnSpc>
              <a:buNone/>
            </a:pPr>
            <a:r>
              <a:rPr lang="en-US" sz="2100" b="1" dirty="0">
                <a:solidFill>
                  <a:srgbClr val="405449"/>
                </a:solidFill>
                <a:latin typeface="Fraunces Extra Bold" pitchFamily="34" charset="0"/>
                <a:ea typeface="Fraunces Extra Bold" pitchFamily="34" charset="-122"/>
                <a:cs typeface="Fraunces Extra Bold" pitchFamily="34" charset="-120"/>
              </a:rPr>
              <a:t>Real-Time Voice-to-Voice</a:t>
            </a:r>
            <a:endParaRPr lang="en-US" sz="2100" dirty="0"/>
          </a:p>
        </p:txBody>
      </p:sp>
      <p:sp>
        <p:nvSpPr>
          <p:cNvPr id="26" name="Text 24"/>
          <p:cNvSpPr/>
          <p:nvPr/>
        </p:nvSpPr>
        <p:spPr>
          <a:xfrm>
            <a:off x="7665839" y="5796201"/>
            <a:ext cx="5973128" cy="1025128"/>
          </a:xfrm>
          <a:prstGeom prst="rect">
            <a:avLst/>
          </a:prstGeom>
          <a:noFill/>
          <a:ln/>
        </p:spPr>
        <p:txBody>
          <a:bodyPr wrap="square" lIns="0" tIns="0" rIns="0" bIns="0" rtlCol="0" anchor="t"/>
          <a:lstStyle/>
          <a:p>
            <a:pPr marL="0" indent="0" algn="l">
              <a:lnSpc>
                <a:spcPts val="2650"/>
              </a:lnSpc>
              <a:buNone/>
            </a:pPr>
            <a:r>
              <a:rPr lang="en-US" sz="1650" dirty="0">
                <a:solidFill>
                  <a:srgbClr val="405449"/>
                </a:solidFill>
                <a:latin typeface="Nobile" pitchFamily="34" charset="0"/>
                <a:ea typeface="Nobile" pitchFamily="34" charset="-122"/>
                <a:cs typeface="Nobile" pitchFamily="34" charset="-120"/>
              </a:rPr>
              <a:t>Seamless, human-like conversations without any typing, further blurring the lines between human and AI interaction.</a:t>
            </a:r>
            <a:endParaRPr lang="en-US" sz="1650" dirty="0"/>
          </a:p>
        </p:txBody>
      </p:sp>
      <p:sp>
        <p:nvSpPr>
          <p:cNvPr id="27" name="Text 25"/>
          <p:cNvSpPr/>
          <p:nvPr/>
        </p:nvSpPr>
        <p:spPr>
          <a:xfrm>
            <a:off x="747474" y="7305556"/>
            <a:ext cx="13135451" cy="341709"/>
          </a:xfrm>
          <a:prstGeom prst="rect">
            <a:avLst/>
          </a:prstGeom>
          <a:noFill/>
          <a:ln/>
        </p:spPr>
        <p:txBody>
          <a:bodyPr wrap="none" lIns="0" tIns="0" rIns="0" bIns="0" rtlCol="0" anchor="t"/>
          <a:lstStyle/>
          <a:p>
            <a:pPr marL="0" indent="0" algn="l">
              <a:lnSpc>
                <a:spcPts val="2650"/>
              </a:lnSpc>
              <a:buNone/>
            </a:pPr>
            <a:r>
              <a:rPr lang="en-US" sz="1650" dirty="0">
                <a:solidFill>
                  <a:srgbClr val="405449"/>
                </a:solidFill>
                <a:latin typeface="Nobile" pitchFamily="34" charset="0"/>
                <a:ea typeface="Nobile" pitchFamily="34" charset="-122"/>
                <a:cs typeface="Nobile" pitchFamily="34" charset="-120"/>
              </a:rPr>
              <a:t>These advancements are making voice AI chatbots more intelligent, versatile, and indispensable.</a:t>
            </a:r>
            <a:endParaRPr lang="en-US" sz="16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584359" y="459105"/>
            <a:ext cx="6070521" cy="521732"/>
          </a:xfrm>
          <a:prstGeom prst="rect">
            <a:avLst/>
          </a:prstGeom>
          <a:noFill/>
          <a:ln/>
        </p:spPr>
        <p:txBody>
          <a:bodyPr wrap="none" lIns="0" tIns="0" rIns="0" bIns="0" rtlCol="0" anchor="t"/>
          <a:lstStyle/>
          <a:p>
            <a:pPr marL="0" indent="0" algn="l">
              <a:lnSpc>
                <a:spcPts val="4100"/>
              </a:lnSpc>
              <a:buNone/>
            </a:pPr>
            <a:r>
              <a:rPr lang="en-US" sz="3250" b="1" dirty="0">
                <a:solidFill>
                  <a:srgbClr val="3B4540"/>
                </a:solidFill>
                <a:latin typeface="Fraunces Extra Bold" pitchFamily="34" charset="0"/>
                <a:ea typeface="Fraunces Extra Bold" pitchFamily="34" charset="-122"/>
                <a:cs typeface="Fraunces Extra Bold" pitchFamily="34" charset="-120"/>
              </a:rPr>
              <a:t>Challenges &amp; Future Outlook</a:t>
            </a:r>
            <a:endParaRPr lang="en-US" sz="3250" dirty="0"/>
          </a:p>
        </p:txBody>
      </p:sp>
      <p:sp>
        <p:nvSpPr>
          <p:cNvPr id="3" name="Text 1"/>
          <p:cNvSpPr/>
          <p:nvPr/>
        </p:nvSpPr>
        <p:spPr>
          <a:xfrm>
            <a:off x="584359" y="1398151"/>
            <a:ext cx="2504480" cy="313134"/>
          </a:xfrm>
          <a:prstGeom prst="rect">
            <a:avLst/>
          </a:prstGeom>
          <a:noFill/>
          <a:ln/>
        </p:spPr>
        <p:txBody>
          <a:bodyPr wrap="none" lIns="0" tIns="0" rIns="0" bIns="0" rtlCol="0" anchor="t"/>
          <a:lstStyle/>
          <a:p>
            <a:pPr marL="0" indent="0" algn="l">
              <a:lnSpc>
                <a:spcPts val="2450"/>
              </a:lnSpc>
              <a:buNone/>
            </a:pPr>
            <a:r>
              <a:rPr lang="en-US" sz="1950" b="1" dirty="0">
                <a:solidFill>
                  <a:srgbClr val="3B4540"/>
                </a:solidFill>
                <a:latin typeface="Fraunces Extra Bold" pitchFamily="34" charset="0"/>
                <a:ea typeface="Fraunces Extra Bold" pitchFamily="34" charset="-122"/>
                <a:cs typeface="Fraunces Extra Bold" pitchFamily="34" charset="-120"/>
              </a:rPr>
              <a:t>Current Challenges</a:t>
            </a:r>
            <a:endParaRPr lang="en-US" sz="1950" dirty="0"/>
          </a:p>
        </p:txBody>
      </p:sp>
      <p:sp>
        <p:nvSpPr>
          <p:cNvPr id="4" name="Text 2"/>
          <p:cNvSpPr/>
          <p:nvPr/>
        </p:nvSpPr>
        <p:spPr>
          <a:xfrm>
            <a:off x="584359" y="1878211"/>
            <a:ext cx="7220664" cy="267057"/>
          </a:xfrm>
          <a:prstGeom prst="rect">
            <a:avLst/>
          </a:prstGeom>
          <a:noFill/>
          <a:ln/>
        </p:spPr>
        <p:txBody>
          <a:bodyPr wrap="none" lIns="0" tIns="0" rIns="0" bIns="0" rtlCol="0" anchor="t"/>
          <a:lstStyle/>
          <a:p>
            <a:pPr marL="342900" indent="-342900" algn="l">
              <a:lnSpc>
                <a:spcPts val="2100"/>
              </a:lnSpc>
              <a:buSzPct val="100000"/>
              <a:buChar char="•"/>
            </a:pPr>
            <a:r>
              <a:rPr lang="en-US" sz="1300" dirty="0">
                <a:solidFill>
                  <a:srgbClr val="F44444"/>
                </a:solidFill>
                <a:latin typeface="Nobile" pitchFamily="34" charset="0"/>
                <a:ea typeface="Nobile" pitchFamily="34" charset="-122"/>
                <a:cs typeface="Nobile" pitchFamily="34" charset="-120"/>
              </a:rPr>
              <a:t>Privacy &amp; Data Security:</a:t>
            </a:r>
            <a:r>
              <a:rPr lang="en-US" sz="1300" dirty="0">
                <a:solidFill>
                  <a:srgbClr val="405449"/>
                </a:solidFill>
                <a:latin typeface="Nobile" pitchFamily="34" charset="0"/>
                <a:ea typeface="Nobile" pitchFamily="34" charset="-122"/>
                <a:cs typeface="Nobile" pitchFamily="34" charset="-120"/>
              </a:rPr>
              <a:t> Ensuring sensitive voice data is protected and used ethically.</a:t>
            </a:r>
            <a:endParaRPr lang="en-US" sz="1300" dirty="0"/>
          </a:p>
        </p:txBody>
      </p:sp>
      <p:sp>
        <p:nvSpPr>
          <p:cNvPr id="5" name="Text 3"/>
          <p:cNvSpPr/>
          <p:nvPr/>
        </p:nvSpPr>
        <p:spPr>
          <a:xfrm>
            <a:off x="584359" y="2203609"/>
            <a:ext cx="7220664" cy="534114"/>
          </a:xfrm>
          <a:prstGeom prst="rect">
            <a:avLst/>
          </a:prstGeom>
          <a:noFill/>
          <a:ln/>
        </p:spPr>
        <p:txBody>
          <a:bodyPr wrap="square" lIns="0" tIns="0" rIns="0" bIns="0" rtlCol="0" anchor="t"/>
          <a:lstStyle/>
          <a:p>
            <a:pPr marL="342900" indent="-342900" algn="l">
              <a:lnSpc>
                <a:spcPts val="2100"/>
              </a:lnSpc>
              <a:buSzPct val="100000"/>
              <a:buChar char="•"/>
            </a:pPr>
            <a:r>
              <a:rPr lang="en-US" sz="1300" dirty="0">
                <a:solidFill>
                  <a:srgbClr val="F44444"/>
                </a:solidFill>
                <a:latin typeface="Nobile" pitchFamily="34" charset="0"/>
                <a:ea typeface="Nobile" pitchFamily="34" charset="-122"/>
                <a:cs typeface="Nobile" pitchFamily="34" charset="-120"/>
              </a:rPr>
              <a:t>Handling Diversity:</a:t>
            </a:r>
            <a:r>
              <a:rPr lang="en-US" sz="1300" dirty="0">
                <a:solidFill>
                  <a:srgbClr val="405449"/>
                </a:solidFill>
                <a:latin typeface="Nobile" pitchFamily="34" charset="0"/>
                <a:ea typeface="Nobile" pitchFamily="34" charset="-122"/>
                <a:cs typeface="Nobile" pitchFamily="34" charset="-120"/>
              </a:rPr>
              <a:t> Accurately interpreting diverse accents, noisy environments, and complex queries.</a:t>
            </a:r>
            <a:endParaRPr lang="en-US" sz="1300" dirty="0"/>
          </a:p>
        </p:txBody>
      </p:sp>
      <p:sp>
        <p:nvSpPr>
          <p:cNvPr id="6" name="Text 4"/>
          <p:cNvSpPr/>
          <p:nvPr/>
        </p:nvSpPr>
        <p:spPr>
          <a:xfrm>
            <a:off x="584359" y="2796064"/>
            <a:ext cx="7220664" cy="534114"/>
          </a:xfrm>
          <a:prstGeom prst="rect">
            <a:avLst/>
          </a:prstGeom>
          <a:noFill/>
          <a:ln/>
        </p:spPr>
        <p:txBody>
          <a:bodyPr wrap="square" lIns="0" tIns="0" rIns="0" bIns="0" rtlCol="0" anchor="t"/>
          <a:lstStyle/>
          <a:p>
            <a:pPr marL="342900" indent="-342900" algn="l">
              <a:lnSpc>
                <a:spcPts val="2100"/>
              </a:lnSpc>
              <a:buSzPct val="100000"/>
              <a:buChar char="•"/>
            </a:pPr>
            <a:r>
              <a:rPr lang="en-US" sz="1300" dirty="0">
                <a:solidFill>
                  <a:srgbClr val="F44444"/>
                </a:solidFill>
                <a:latin typeface="Nobile" pitchFamily="34" charset="0"/>
                <a:ea typeface="Nobile" pitchFamily="34" charset="-122"/>
                <a:cs typeface="Nobile" pitchFamily="34" charset="-120"/>
              </a:rPr>
              <a:t>Continuous Improvement:</a:t>
            </a:r>
            <a:r>
              <a:rPr lang="en-US" sz="1300" dirty="0">
                <a:solidFill>
                  <a:srgbClr val="405449"/>
                </a:solidFill>
                <a:latin typeface="Nobile" pitchFamily="34" charset="0"/>
                <a:ea typeface="Nobile" pitchFamily="34" charset="-122"/>
                <a:cs typeface="Nobile" pitchFamily="34" charset="-120"/>
              </a:rPr>
              <a:t> The need for constant learning and refinement to maintain accuracy and user satisfaction.</a:t>
            </a:r>
            <a:endParaRPr lang="en-US" sz="1300" dirty="0"/>
          </a:p>
        </p:txBody>
      </p:sp>
      <p:pic>
        <p:nvPicPr>
          <p:cNvPr id="7" name="Image 0" descr="preencoded.png"/>
          <p:cNvPicPr>
            <a:picLocks noChangeAspect="1"/>
          </p:cNvPicPr>
          <p:nvPr/>
        </p:nvPicPr>
        <p:blipFill>
          <a:blip r:embed="rId3"/>
          <a:stretch>
            <a:fillRect/>
          </a:stretch>
        </p:blipFill>
        <p:spPr>
          <a:xfrm>
            <a:off x="8219837" y="1418987"/>
            <a:ext cx="5833705" cy="5833705"/>
          </a:xfrm>
          <a:prstGeom prst="rect">
            <a:avLst/>
          </a:prstGeom>
        </p:spPr>
      </p:pic>
      <p:sp>
        <p:nvSpPr>
          <p:cNvPr id="8" name="Text 5"/>
          <p:cNvSpPr/>
          <p:nvPr/>
        </p:nvSpPr>
        <p:spPr>
          <a:xfrm>
            <a:off x="584359" y="7690842"/>
            <a:ext cx="2504480" cy="313134"/>
          </a:xfrm>
          <a:prstGeom prst="rect">
            <a:avLst/>
          </a:prstGeom>
          <a:noFill/>
          <a:ln/>
        </p:spPr>
        <p:txBody>
          <a:bodyPr wrap="none" lIns="0" tIns="0" rIns="0" bIns="0" rtlCol="0" anchor="t"/>
          <a:lstStyle/>
          <a:p>
            <a:pPr marL="0" indent="0" algn="l">
              <a:lnSpc>
                <a:spcPts val="2450"/>
              </a:lnSpc>
              <a:buNone/>
            </a:pPr>
            <a:r>
              <a:rPr lang="en-US" sz="1950" b="1" dirty="0">
                <a:solidFill>
                  <a:srgbClr val="3B4540"/>
                </a:solidFill>
                <a:latin typeface="Fraunces Extra Bold" pitchFamily="34" charset="0"/>
                <a:ea typeface="Fraunces Extra Bold" pitchFamily="34" charset="-122"/>
                <a:cs typeface="Fraunces Extra Bold" pitchFamily="34" charset="-120"/>
              </a:rPr>
              <a:t>Future Outlook</a:t>
            </a:r>
            <a:endParaRPr lang="en-US" sz="1950" dirty="0"/>
          </a:p>
        </p:txBody>
      </p:sp>
      <p:sp>
        <p:nvSpPr>
          <p:cNvPr id="9" name="Text 6"/>
          <p:cNvSpPr/>
          <p:nvPr/>
        </p:nvSpPr>
        <p:spPr>
          <a:xfrm>
            <a:off x="584359" y="8254365"/>
            <a:ext cx="13461683" cy="534114"/>
          </a:xfrm>
          <a:prstGeom prst="rect">
            <a:avLst/>
          </a:prstGeom>
          <a:noFill/>
          <a:ln/>
        </p:spPr>
        <p:txBody>
          <a:bodyPr wrap="square" lIns="0" tIns="0" rIns="0" bIns="0" rtlCol="0" anchor="t"/>
          <a:lstStyle/>
          <a:p>
            <a:pPr marL="0" indent="0" algn="l">
              <a:lnSpc>
                <a:spcPts val="2100"/>
              </a:lnSpc>
              <a:buNone/>
            </a:pPr>
            <a:r>
              <a:rPr lang="en-US" sz="1300" dirty="0">
                <a:solidFill>
                  <a:srgbClr val="405449"/>
                </a:solidFill>
                <a:latin typeface="Nobile" pitchFamily="34" charset="0"/>
                <a:ea typeface="Nobile" pitchFamily="34" charset="-122"/>
                <a:cs typeface="Nobile" pitchFamily="34" charset="-120"/>
              </a:rPr>
              <a:t>Voice AI will become ubiquitous, embedded in smart homes, autonomous vehicles, wearables, and enterprise workflows, making interaction truly seamless and intuitive. The revolution is just beginning.</a:t>
            </a:r>
            <a:endParaRPr lang="en-US" sz="13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TotalTime>
  <Words>906</Words>
  <Application>Microsoft Office PowerPoint</Application>
  <PresentationFormat>Custom</PresentationFormat>
  <Paragraphs>104</Paragraphs>
  <Slides>10</Slides>
  <Notes>10</Notes>
  <HiddenSlides>0</HiddenSlides>
  <MMClips>0</MMClips>
  <ScaleCrop>false</ScaleCrop>
  <HeadingPairs>
    <vt:vector size="8" baseType="variant">
      <vt:variant>
        <vt:lpstr>Fonts Used</vt:lpstr>
      </vt:variant>
      <vt:variant>
        <vt:i4>4</vt:i4>
      </vt:variant>
      <vt:variant>
        <vt:lpstr>Theme</vt:lpstr>
      </vt:variant>
      <vt:variant>
        <vt:i4>1</vt:i4>
      </vt:variant>
      <vt:variant>
        <vt:lpstr>Slide Titles</vt:lpstr>
      </vt:variant>
      <vt:variant>
        <vt:i4>10</vt:i4>
      </vt:variant>
      <vt:variant>
        <vt:lpstr>Custom Shows</vt:lpstr>
      </vt:variant>
      <vt:variant>
        <vt:i4>1</vt:i4>
      </vt:variant>
    </vt:vector>
  </HeadingPairs>
  <TitlesOfParts>
    <vt:vector size="16" baseType="lpstr">
      <vt:lpstr>Fraunces Extra Bold</vt:lpstr>
      <vt:lpstr>Nobile</vt:lpstr>
      <vt:lpstr>Arial</vt:lpstr>
      <vt:lpstr>Fraunces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Custom Show 1</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Dharshini Selvakumar</dc:creator>
  <cp:lastModifiedBy>Dharshini Selvakumar</cp:lastModifiedBy>
  <cp:revision>2</cp:revision>
  <dcterms:created xsi:type="dcterms:W3CDTF">2025-08-26T05:45:29Z</dcterms:created>
  <dcterms:modified xsi:type="dcterms:W3CDTF">2025-08-26T06:03:04Z</dcterms:modified>
</cp:coreProperties>
</file>